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275" r:id="rId37"/>
    <p:sldId id="291" r:id="rId38"/>
    <p:sldId id="276" r:id="rId39"/>
    <p:sldId id="277" r:id="rId40"/>
    <p:sldId id="279" r:id="rId41"/>
    <p:sldId id="257" r:id="rId42"/>
    <p:sldId id="292" r:id="rId43"/>
    <p:sldId id="293" r:id="rId44"/>
    <p:sldId id="260" r:id="rId45"/>
    <p:sldId id="294" r:id="rId46"/>
    <p:sldId id="288" r:id="rId47"/>
    <p:sldId id="262" r:id="rId48"/>
    <p:sldId id="263" r:id="rId49"/>
    <p:sldId id="283" r:id="rId50"/>
    <p:sldId id="270" r:id="rId51"/>
    <p:sldId id="282" r:id="rId52"/>
    <p:sldId id="264" r:id="rId53"/>
    <p:sldId id="272" r:id="rId54"/>
    <p:sldId id="265" r:id="rId55"/>
    <p:sldId id="285" r:id="rId56"/>
    <p:sldId id="284" r:id="rId57"/>
    <p:sldId id="295" r:id="rId58"/>
    <p:sldId id="267" r:id="rId59"/>
    <p:sldId id="273" r:id="rId60"/>
    <p:sldId id="274" r:id="rId61"/>
    <p:sldId id="402" r:id="rId62"/>
    <p:sldId id="268" r:id="rId63"/>
    <p:sldId id="297" r:id="rId64"/>
    <p:sldId id="289" r:id="rId65"/>
    <p:sldId id="398" r:id="rId66"/>
    <p:sldId id="325" r:id="rId67"/>
    <p:sldId id="357" r:id="rId68"/>
    <p:sldId id="380" r:id="rId69"/>
    <p:sldId id="400" r:id="rId70"/>
    <p:sldId id="381" r:id="rId71"/>
    <p:sldId id="382" r:id="rId72"/>
    <p:sldId id="383" r:id="rId73"/>
    <p:sldId id="348" r:id="rId74"/>
    <p:sldId id="350" r:id="rId75"/>
    <p:sldId id="384" r:id="rId76"/>
    <p:sldId id="385" r:id="rId77"/>
    <p:sldId id="386" r:id="rId78"/>
    <p:sldId id="387" r:id="rId79"/>
    <p:sldId id="388" r:id="rId80"/>
    <p:sldId id="401" r:id="rId81"/>
    <p:sldId id="389" r:id="rId82"/>
    <p:sldId id="390" r:id="rId83"/>
    <p:sldId id="341" r:id="rId84"/>
    <p:sldId id="391" r:id="rId85"/>
    <p:sldId id="360" r:id="rId86"/>
    <p:sldId id="359" r:id="rId87"/>
    <p:sldId id="392" r:id="rId88"/>
    <p:sldId id="393" r:id="rId89"/>
    <p:sldId id="394" r:id="rId90"/>
    <p:sldId id="395" r:id="rId91"/>
    <p:sldId id="396" r:id="rId92"/>
    <p:sldId id="397" r:id="rId93"/>
    <p:sldId id="298" r:id="rId9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2790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F2536-7D08-4531-90B8-F27574747E88}" type="doc">
      <dgm:prSet loTypeId="urn:microsoft.com/office/officeart/2008/layout/HorizontalMultiLevelHierarchy" loCatId="hierarchy" qsTypeId="urn:microsoft.com/office/officeart/2005/8/quickstyle/3d1" qsCatId="3D" csTypeId="urn:microsoft.com/office/officeart/2005/8/colors/accent2_4" csCatId="accent2" phldr="1"/>
      <dgm:spPr/>
      <dgm:t>
        <a:bodyPr/>
        <a:lstStyle/>
        <a:p>
          <a:endParaRPr lang="en-IN"/>
        </a:p>
      </dgm:t>
    </dgm:pt>
    <dgm:pt modelId="{16049B8A-DC04-4704-A0B6-C5602532B314}">
      <dgm:prSet phldrT="[Text]" custT="1"/>
      <dgm:spPr/>
      <dgm:t>
        <a:bodyPr/>
        <a:lstStyle/>
        <a:p>
          <a:r>
            <a:rPr lang="en-IN" sz="4000" b="1" dirty="0">
              <a:solidFill>
                <a:srgbClr val="002060"/>
              </a:solidFill>
            </a:rPr>
            <a:t>Three leg model</a:t>
          </a:r>
        </a:p>
      </dgm:t>
    </dgm:pt>
    <dgm:pt modelId="{3472E5ED-D072-4131-BFFA-8A3F9AA05EFE}" type="parTrans" cxnId="{96F25280-C711-4F24-99D8-90431FBB4721}">
      <dgm:prSet/>
      <dgm:spPr/>
      <dgm:t>
        <a:bodyPr/>
        <a:lstStyle/>
        <a:p>
          <a:endParaRPr lang="en-IN" b="1">
            <a:solidFill>
              <a:srgbClr val="002060"/>
            </a:solidFill>
          </a:endParaRPr>
        </a:p>
      </dgm:t>
    </dgm:pt>
    <dgm:pt modelId="{E8918112-6524-48C4-B157-BF2AEC6DFFC7}" type="sibTrans" cxnId="{96F25280-C711-4F24-99D8-90431FBB4721}">
      <dgm:prSet/>
      <dgm:spPr/>
      <dgm:t>
        <a:bodyPr/>
        <a:lstStyle/>
        <a:p>
          <a:endParaRPr lang="en-IN" b="1">
            <a:solidFill>
              <a:srgbClr val="002060"/>
            </a:solidFill>
          </a:endParaRPr>
        </a:p>
      </dgm:t>
    </dgm:pt>
    <dgm:pt modelId="{AA2599DB-FB52-4A46-A7AA-3A1D74969C2B}">
      <dgm:prSet phldrT="[Text]"/>
      <dgm:spPr/>
      <dgm:t>
        <a:bodyPr/>
        <a:lstStyle/>
        <a:p>
          <a:r>
            <a:rPr lang="en-IN" b="1" dirty="0">
              <a:solidFill>
                <a:srgbClr val="002060"/>
              </a:solidFill>
            </a:rPr>
            <a:t>Respiratory mechanics</a:t>
          </a:r>
        </a:p>
      </dgm:t>
    </dgm:pt>
    <dgm:pt modelId="{29DA9F84-8C0B-4CB5-9345-126E374AB015}" type="parTrans" cxnId="{2D355B9A-6B6C-442F-A00D-6E35828906EF}">
      <dgm:prSet/>
      <dgm:spPr/>
      <dgm:t>
        <a:bodyPr/>
        <a:lstStyle/>
        <a:p>
          <a:endParaRPr lang="en-IN" b="1">
            <a:solidFill>
              <a:srgbClr val="002060"/>
            </a:solidFill>
          </a:endParaRPr>
        </a:p>
      </dgm:t>
    </dgm:pt>
    <dgm:pt modelId="{D1231604-1146-4078-AB29-8A6454F9E919}" type="sibTrans" cxnId="{2D355B9A-6B6C-442F-A00D-6E35828906EF}">
      <dgm:prSet/>
      <dgm:spPr/>
      <dgm:t>
        <a:bodyPr/>
        <a:lstStyle/>
        <a:p>
          <a:endParaRPr lang="en-IN" b="1">
            <a:solidFill>
              <a:srgbClr val="002060"/>
            </a:solidFill>
          </a:endParaRPr>
        </a:p>
      </dgm:t>
    </dgm:pt>
    <dgm:pt modelId="{88445531-E377-49E0-A8F4-16DF13A657EE}">
      <dgm:prSet phldrT="[Text]"/>
      <dgm:spPr/>
      <dgm:t>
        <a:bodyPr/>
        <a:lstStyle/>
        <a:p>
          <a:r>
            <a:rPr lang="en-IN" b="1" dirty="0">
              <a:solidFill>
                <a:srgbClr val="002060"/>
              </a:solidFill>
            </a:rPr>
            <a:t>Lung parenchymal function</a:t>
          </a:r>
        </a:p>
      </dgm:t>
    </dgm:pt>
    <dgm:pt modelId="{E349CAB0-76F2-4506-B654-5B8263A59E75}" type="parTrans" cxnId="{2F3A1CF6-06CF-427F-847A-E05D0CA2423A}">
      <dgm:prSet/>
      <dgm:spPr/>
      <dgm:t>
        <a:bodyPr/>
        <a:lstStyle/>
        <a:p>
          <a:endParaRPr lang="en-IN" b="1">
            <a:solidFill>
              <a:srgbClr val="002060"/>
            </a:solidFill>
          </a:endParaRPr>
        </a:p>
      </dgm:t>
    </dgm:pt>
    <dgm:pt modelId="{2E63CF2D-130B-41A8-8F87-4F52DD5A7295}" type="sibTrans" cxnId="{2F3A1CF6-06CF-427F-847A-E05D0CA2423A}">
      <dgm:prSet/>
      <dgm:spPr/>
      <dgm:t>
        <a:bodyPr/>
        <a:lstStyle/>
        <a:p>
          <a:endParaRPr lang="en-IN" b="1">
            <a:solidFill>
              <a:srgbClr val="002060"/>
            </a:solidFill>
          </a:endParaRPr>
        </a:p>
      </dgm:t>
    </dgm:pt>
    <dgm:pt modelId="{6A9E051D-CD54-4A44-92EE-E91129522BB3}">
      <dgm:prSet/>
      <dgm:spPr/>
      <dgm:t>
        <a:bodyPr/>
        <a:lstStyle/>
        <a:p>
          <a:r>
            <a:rPr lang="en-IN" b="1" dirty="0">
              <a:solidFill>
                <a:srgbClr val="002060"/>
              </a:solidFill>
            </a:rPr>
            <a:t>Cardio pulmonary reserve </a:t>
          </a:r>
        </a:p>
      </dgm:t>
    </dgm:pt>
    <dgm:pt modelId="{CB1C8F0A-E23A-421C-A398-2E6158B5526D}" type="parTrans" cxnId="{310C72CB-D28D-492F-87AE-FB15B3F9F63C}">
      <dgm:prSet/>
      <dgm:spPr/>
      <dgm:t>
        <a:bodyPr/>
        <a:lstStyle/>
        <a:p>
          <a:endParaRPr lang="en-IN" b="1">
            <a:solidFill>
              <a:srgbClr val="002060"/>
            </a:solidFill>
          </a:endParaRPr>
        </a:p>
      </dgm:t>
    </dgm:pt>
    <dgm:pt modelId="{EA4B846E-4670-4FB7-A5FA-6C0DAB2467A8}" type="sibTrans" cxnId="{310C72CB-D28D-492F-87AE-FB15B3F9F63C}">
      <dgm:prSet/>
      <dgm:spPr/>
      <dgm:t>
        <a:bodyPr/>
        <a:lstStyle/>
        <a:p>
          <a:endParaRPr lang="en-IN" b="1">
            <a:solidFill>
              <a:srgbClr val="002060"/>
            </a:solidFill>
          </a:endParaRPr>
        </a:p>
      </dgm:t>
    </dgm:pt>
    <dgm:pt modelId="{009D6965-ADD5-474C-A671-5325472899EC}" type="pres">
      <dgm:prSet presAssocID="{528F2536-7D08-4531-90B8-F27574747E88}" presName="Name0" presStyleCnt="0">
        <dgm:presLayoutVars>
          <dgm:chPref val="1"/>
          <dgm:dir/>
          <dgm:animOne val="branch"/>
          <dgm:animLvl val="lvl"/>
          <dgm:resizeHandles val="exact"/>
        </dgm:presLayoutVars>
      </dgm:prSet>
      <dgm:spPr/>
      <dgm:t>
        <a:bodyPr/>
        <a:lstStyle/>
        <a:p>
          <a:endParaRPr lang="en-IN"/>
        </a:p>
      </dgm:t>
    </dgm:pt>
    <dgm:pt modelId="{B570A1C2-7C5D-42C5-B958-34F650EDE321}" type="pres">
      <dgm:prSet presAssocID="{16049B8A-DC04-4704-A0B6-C5602532B314}" presName="root1" presStyleCnt="0"/>
      <dgm:spPr/>
    </dgm:pt>
    <dgm:pt modelId="{12983ED8-581A-4EEE-9CBE-7F33B5338841}" type="pres">
      <dgm:prSet presAssocID="{16049B8A-DC04-4704-A0B6-C5602532B314}" presName="LevelOneTextNode" presStyleLbl="node0" presStyleIdx="0" presStyleCnt="1" custScaleX="159520">
        <dgm:presLayoutVars>
          <dgm:chPref val="3"/>
        </dgm:presLayoutVars>
      </dgm:prSet>
      <dgm:spPr/>
      <dgm:t>
        <a:bodyPr/>
        <a:lstStyle/>
        <a:p>
          <a:endParaRPr lang="en-IN"/>
        </a:p>
      </dgm:t>
    </dgm:pt>
    <dgm:pt modelId="{8FBA8A84-922B-47AF-A142-457C2F353762}" type="pres">
      <dgm:prSet presAssocID="{16049B8A-DC04-4704-A0B6-C5602532B314}" presName="level2hierChild" presStyleCnt="0"/>
      <dgm:spPr/>
    </dgm:pt>
    <dgm:pt modelId="{A8AE37ED-3295-49F3-B6E3-DDFE8CADA507}" type="pres">
      <dgm:prSet presAssocID="{29DA9F84-8C0B-4CB5-9345-126E374AB015}" presName="conn2-1" presStyleLbl="parChTrans1D2" presStyleIdx="0" presStyleCnt="3"/>
      <dgm:spPr/>
      <dgm:t>
        <a:bodyPr/>
        <a:lstStyle/>
        <a:p>
          <a:endParaRPr lang="en-IN"/>
        </a:p>
      </dgm:t>
    </dgm:pt>
    <dgm:pt modelId="{2EEDAA00-791D-4F89-A9BD-2256DB955D2D}" type="pres">
      <dgm:prSet presAssocID="{29DA9F84-8C0B-4CB5-9345-126E374AB015}" presName="connTx" presStyleLbl="parChTrans1D2" presStyleIdx="0" presStyleCnt="3"/>
      <dgm:spPr/>
      <dgm:t>
        <a:bodyPr/>
        <a:lstStyle/>
        <a:p>
          <a:endParaRPr lang="en-IN"/>
        </a:p>
      </dgm:t>
    </dgm:pt>
    <dgm:pt modelId="{674EFC29-1A2E-41C7-94FF-137EBDE99785}" type="pres">
      <dgm:prSet presAssocID="{AA2599DB-FB52-4A46-A7AA-3A1D74969C2B}" presName="root2" presStyleCnt="0"/>
      <dgm:spPr/>
    </dgm:pt>
    <dgm:pt modelId="{0D872568-5CD4-4072-8EFC-55974645E1AC}" type="pres">
      <dgm:prSet presAssocID="{AA2599DB-FB52-4A46-A7AA-3A1D74969C2B}" presName="LevelTwoTextNode" presStyleLbl="node2" presStyleIdx="0" presStyleCnt="3" custScaleX="185289">
        <dgm:presLayoutVars>
          <dgm:chPref val="3"/>
        </dgm:presLayoutVars>
      </dgm:prSet>
      <dgm:spPr/>
      <dgm:t>
        <a:bodyPr/>
        <a:lstStyle/>
        <a:p>
          <a:endParaRPr lang="en-IN"/>
        </a:p>
      </dgm:t>
    </dgm:pt>
    <dgm:pt modelId="{8949B1F1-ED94-476B-932D-5BAEF04A9B19}" type="pres">
      <dgm:prSet presAssocID="{AA2599DB-FB52-4A46-A7AA-3A1D74969C2B}" presName="level3hierChild" presStyleCnt="0"/>
      <dgm:spPr/>
    </dgm:pt>
    <dgm:pt modelId="{33442F50-8DBB-41F6-91A7-E62D07C75070}" type="pres">
      <dgm:prSet presAssocID="{E349CAB0-76F2-4506-B654-5B8263A59E75}" presName="conn2-1" presStyleLbl="parChTrans1D2" presStyleIdx="1" presStyleCnt="3"/>
      <dgm:spPr/>
      <dgm:t>
        <a:bodyPr/>
        <a:lstStyle/>
        <a:p>
          <a:endParaRPr lang="en-IN"/>
        </a:p>
      </dgm:t>
    </dgm:pt>
    <dgm:pt modelId="{CDE138B7-BB89-4C58-956D-492A3E855DD4}" type="pres">
      <dgm:prSet presAssocID="{E349CAB0-76F2-4506-B654-5B8263A59E75}" presName="connTx" presStyleLbl="parChTrans1D2" presStyleIdx="1" presStyleCnt="3"/>
      <dgm:spPr/>
      <dgm:t>
        <a:bodyPr/>
        <a:lstStyle/>
        <a:p>
          <a:endParaRPr lang="en-IN"/>
        </a:p>
      </dgm:t>
    </dgm:pt>
    <dgm:pt modelId="{5AC44AE3-C037-4415-BF99-82111C4426CA}" type="pres">
      <dgm:prSet presAssocID="{88445531-E377-49E0-A8F4-16DF13A657EE}" presName="root2" presStyleCnt="0"/>
      <dgm:spPr/>
    </dgm:pt>
    <dgm:pt modelId="{7EA9AEE3-9BE0-4627-922F-CE6C84E98FB2}" type="pres">
      <dgm:prSet presAssocID="{88445531-E377-49E0-A8F4-16DF13A657EE}" presName="LevelTwoTextNode" presStyleLbl="node2" presStyleIdx="1" presStyleCnt="3" custScaleX="188730">
        <dgm:presLayoutVars>
          <dgm:chPref val="3"/>
        </dgm:presLayoutVars>
      </dgm:prSet>
      <dgm:spPr/>
      <dgm:t>
        <a:bodyPr/>
        <a:lstStyle/>
        <a:p>
          <a:endParaRPr lang="en-IN"/>
        </a:p>
      </dgm:t>
    </dgm:pt>
    <dgm:pt modelId="{2DD72157-06C3-43FB-A2C8-35D921DA58FD}" type="pres">
      <dgm:prSet presAssocID="{88445531-E377-49E0-A8F4-16DF13A657EE}" presName="level3hierChild" presStyleCnt="0"/>
      <dgm:spPr/>
    </dgm:pt>
    <dgm:pt modelId="{138C079F-4516-4FDF-A8B2-EDD1A4E835A6}" type="pres">
      <dgm:prSet presAssocID="{CB1C8F0A-E23A-421C-A398-2E6158B5526D}" presName="conn2-1" presStyleLbl="parChTrans1D2" presStyleIdx="2" presStyleCnt="3"/>
      <dgm:spPr/>
      <dgm:t>
        <a:bodyPr/>
        <a:lstStyle/>
        <a:p>
          <a:endParaRPr lang="en-IN"/>
        </a:p>
      </dgm:t>
    </dgm:pt>
    <dgm:pt modelId="{DDF13CFD-4DCC-4471-9442-E539AF142497}" type="pres">
      <dgm:prSet presAssocID="{CB1C8F0A-E23A-421C-A398-2E6158B5526D}" presName="connTx" presStyleLbl="parChTrans1D2" presStyleIdx="2" presStyleCnt="3"/>
      <dgm:spPr/>
      <dgm:t>
        <a:bodyPr/>
        <a:lstStyle/>
        <a:p>
          <a:endParaRPr lang="en-IN"/>
        </a:p>
      </dgm:t>
    </dgm:pt>
    <dgm:pt modelId="{501B553A-B3F4-4FE6-AFCC-A0C1109856AE}" type="pres">
      <dgm:prSet presAssocID="{6A9E051D-CD54-4A44-92EE-E91129522BB3}" presName="root2" presStyleCnt="0"/>
      <dgm:spPr/>
    </dgm:pt>
    <dgm:pt modelId="{63E870AE-7FFA-449C-B277-3B8133C75B18}" type="pres">
      <dgm:prSet presAssocID="{6A9E051D-CD54-4A44-92EE-E91129522BB3}" presName="LevelTwoTextNode" presStyleLbl="node2" presStyleIdx="2" presStyleCnt="3" custScaleX="186011">
        <dgm:presLayoutVars>
          <dgm:chPref val="3"/>
        </dgm:presLayoutVars>
      </dgm:prSet>
      <dgm:spPr/>
      <dgm:t>
        <a:bodyPr/>
        <a:lstStyle/>
        <a:p>
          <a:endParaRPr lang="en-IN"/>
        </a:p>
      </dgm:t>
    </dgm:pt>
    <dgm:pt modelId="{1A4D9768-7264-4D81-8811-58895B1B40E6}" type="pres">
      <dgm:prSet presAssocID="{6A9E051D-CD54-4A44-92EE-E91129522BB3}" presName="level3hierChild" presStyleCnt="0"/>
      <dgm:spPr/>
    </dgm:pt>
  </dgm:ptLst>
  <dgm:cxnLst>
    <dgm:cxn modelId="{310C72CB-D28D-492F-87AE-FB15B3F9F63C}" srcId="{16049B8A-DC04-4704-A0B6-C5602532B314}" destId="{6A9E051D-CD54-4A44-92EE-E91129522BB3}" srcOrd="2" destOrd="0" parTransId="{CB1C8F0A-E23A-421C-A398-2E6158B5526D}" sibTransId="{EA4B846E-4670-4FB7-A5FA-6C0DAB2467A8}"/>
    <dgm:cxn modelId="{DA7512DB-4CDA-4E6E-B3BB-1CCC2BA2665A}" type="presOf" srcId="{29DA9F84-8C0B-4CB5-9345-126E374AB015}" destId="{A8AE37ED-3295-49F3-B6E3-DDFE8CADA507}" srcOrd="0" destOrd="0" presId="urn:microsoft.com/office/officeart/2008/layout/HorizontalMultiLevelHierarchy"/>
    <dgm:cxn modelId="{155D38E7-5384-4E90-9A68-F4A172643747}" type="presOf" srcId="{29DA9F84-8C0B-4CB5-9345-126E374AB015}" destId="{2EEDAA00-791D-4F89-A9BD-2256DB955D2D}" srcOrd="1" destOrd="0" presId="urn:microsoft.com/office/officeart/2008/layout/HorizontalMultiLevelHierarchy"/>
    <dgm:cxn modelId="{D701019A-E32E-4AAF-A5C5-6AC8EFB7996C}" type="presOf" srcId="{CB1C8F0A-E23A-421C-A398-2E6158B5526D}" destId="{138C079F-4516-4FDF-A8B2-EDD1A4E835A6}" srcOrd="0" destOrd="0" presId="urn:microsoft.com/office/officeart/2008/layout/HorizontalMultiLevelHierarchy"/>
    <dgm:cxn modelId="{DD2583A0-F108-4B1B-856D-5C71CEF40158}" type="presOf" srcId="{E349CAB0-76F2-4506-B654-5B8263A59E75}" destId="{CDE138B7-BB89-4C58-956D-492A3E855DD4}" srcOrd="1" destOrd="0" presId="urn:microsoft.com/office/officeart/2008/layout/HorizontalMultiLevelHierarchy"/>
    <dgm:cxn modelId="{6062DF6C-42FE-4798-BF9D-B1C309950551}" type="presOf" srcId="{E349CAB0-76F2-4506-B654-5B8263A59E75}" destId="{33442F50-8DBB-41F6-91A7-E62D07C75070}" srcOrd="0" destOrd="0" presId="urn:microsoft.com/office/officeart/2008/layout/HorizontalMultiLevelHierarchy"/>
    <dgm:cxn modelId="{195C6000-EB3E-454A-A3D8-29B168C8ED98}" type="presOf" srcId="{AA2599DB-FB52-4A46-A7AA-3A1D74969C2B}" destId="{0D872568-5CD4-4072-8EFC-55974645E1AC}" srcOrd="0" destOrd="0" presId="urn:microsoft.com/office/officeart/2008/layout/HorizontalMultiLevelHierarchy"/>
    <dgm:cxn modelId="{815631BA-FA33-47DF-AB4F-54D37AD91A4F}" type="presOf" srcId="{CB1C8F0A-E23A-421C-A398-2E6158B5526D}" destId="{DDF13CFD-4DCC-4471-9442-E539AF142497}" srcOrd="1" destOrd="0" presId="urn:microsoft.com/office/officeart/2008/layout/HorizontalMultiLevelHierarchy"/>
    <dgm:cxn modelId="{2F3A1CF6-06CF-427F-847A-E05D0CA2423A}" srcId="{16049B8A-DC04-4704-A0B6-C5602532B314}" destId="{88445531-E377-49E0-A8F4-16DF13A657EE}" srcOrd="1" destOrd="0" parTransId="{E349CAB0-76F2-4506-B654-5B8263A59E75}" sibTransId="{2E63CF2D-130B-41A8-8F87-4F52DD5A7295}"/>
    <dgm:cxn modelId="{1181AD0B-03B8-4C1E-889B-481AA04CEBDB}" type="presOf" srcId="{88445531-E377-49E0-A8F4-16DF13A657EE}" destId="{7EA9AEE3-9BE0-4627-922F-CE6C84E98FB2}" srcOrd="0" destOrd="0" presId="urn:microsoft.com/office/officeart/2008/layout/HorizontalMultiLevelHierarchy"/>
    <dgm:cxn modelId="{BC92763E-F3D4-431D-9335-6024D3FDAF42}" type="presOf" srcId="{6A9E051D-CD54-4A44-92EE-E91129522BB3}" destId="{63E870AE-7FFA-449C-B277-3B8133C75B18}" srcOrd="0" destOrd="0" presId="urn:microsoft.com/office/officeart/2008/layout/HorizontalMultiLevelHierarchy"/>
    <dgm:cxn modelId="{2D355B9A-6B6C-442F-A00D-6E35828906EF}" srcId="{16049B8A-DC04-4704-A0B6-C5602532B314}" destId="{AA2599DB-FB52-4A46-A7AA-3A1D74969C2B}" srcOrd="0" destOrd="0" parTransId="{29DA9F84-8C0B-4CB5-9345-126E374AB015}" sibTransId="{D1231604-1146-4078-AB29-8A6454F9E919}"/>
    <dgm:cxn modelId="{E91CEB0B-A53A-40B6-953F-94EB73CD2F81}" type="presOf" srcId="{528F2536-7D08-4531-90B8-F27574747E88}" destId="{009D6965-ADD5-474C-A671-5325472899EC}" srcOrd="0" destOrd="0" presId="urn:microsoft.com/office/officeart/2008/layout/HorizontalMultiLevelHierarchy"/>
    <dgm:cxn modelId="{96F25280-C711-4F24-99D8-90431FBB4721}" srcId="{528F2536-7D08-4531-90B8-F27574747E88}" destId="{16049B8A-DC04-4704-A0B6-C5602532B314}" srcOrd="0" destOrd="0" parTransId="{3472E5ED-D072-4131-BFFA-8A3F9AA05EFE}" sibTransId="{E8918112-6524-48C4-B157-BF2AEC6DFFC7}"/>
    <dgm:cxn modelId="{733DED8E-6863-4A39-9DD4-4AA26FDC14F4}" type="presOf" srcId="{16049B8A-DC04-4704-A0B6-C5602532B314}" destId="{12983ED8-581A-4EEE-9CBE-7F33B5338841}" srcOrd="0" destOrd="0" presId="urn:microsoft.com/office/officeart/2008/layout/HorizontalMultiLevelHierarchy"/>
    <dgm:cxn modelId="{19908A33-0F0D-404E-8AFE-EF76B5358D66}" type="presParOf" srcId="{009D6965-ADD5-474C-A671-5325472899EC}" destId="{B570A1C2-7C5D-42C5-B958-34F650EDE321}" srcOrd="0" destOrd="0" presId="urn:microsoft.com/office/officeart/2008/layout/HorizontalMultiLevelHierarchy"/>
    <dgm:cxn modelId="{CBFD39AB-F9EC-4A93-8D7E-A0B88D18E1D2}" type="presParOf" srcId="{B570A1C2-7C5D-42C5-B958-34F650EDE321}" destId="{12983ED8-581A-4EEE-9CBE-7F33B5338841}" srcOrd="0" destOrd="0" presId="urn:microsoft.com/office/officeart/2008/layout/HorizontalMultiLevelHierarchy"/>
    <dgm:cxn modelId="{AD914F7C-4B1C-44BD-9EA0-66146D1B9E79}" type="presParOf" srcId="{B570A1C2-7C5D-42C5-B958-34F650EDE321}" destId="{8FBA8A84-922B-47AF-A142-457C2F353762}" srcOrd="1" destOrd="0" presId="urn:microsoft.com/office/officeart/2008/layout/HorizontalMultiLevelHierarchy"/>
    <dgm:cxn modelId="{936A27A7-1571-46D7-AAA2-7E951264AE43}" type="presParOf" srcId="{8FBA8A84-922B-47AF-A142-457C2F353762}" destId="{A8AE37ED-3295-49F3-B6E3-DDFE8CADA507}" srcOrd="0" destOrd="0" presId="urn:microsoft.com/office/officeart/2008/layout/HorizontalMultiLevelHierarchy"/>
    <dgm:cxn modelId="{63F53FEE-15F4-43A4-9903-D45F978513C2}" type="presParOf" srcId="{A8AE37ED-3295-49F3-B6E3-DDFE8CADA507}" destId="{2EEDAA00-791D-4F89-A9BD-2256DB955D2D}" srcOrd="0" destOrd="0" presId="urn:microsoft.com/office/officeart/2008/layout/HorizontalMultiLevelHierarchy"/>
    <dgm:cxn modelId="{3AD2FA10-7D2E-4610-8D0D-0B7170792977}" type="presParOf" srcId="{8FBA8A84-922B-47AF-A142-457C2F353762}" destId="{674EFC29-1A2E-41C7-94FF-137EBDE99785}" srcOrd="1" destOrd="0" presId="urn:microsoft.com/office/officeart/2008/layout/HorizontalMultiLevelHierarchy"/>
    <dgm:cxn modelId="{77387C08-3AD3-432F-856C-0DFF7F6482CF}" type="presParOf" srcId="{674EFC29-1A2E-41C7-94FF-137EBDE99785}" destId="{0D872568-5CD4-4072-8EFC-55974645E1AC}" srcOrd="0" destOrd="0" presId="urn:microsoft.com/office/officeart/2008/layout/HorizontalMultiLevelHierarchy"/>
    <dgm:cxn modelId="{BC906261-3BDE-4E9D-BC6F-4457624B300B}" type="presParOf" srcId="{674EFC29-1A2E-41C7-94FF-137EBDE99785}" destId="{8949B1F1-ED94-476B-932D-5BAEF04A9B19}" srcOrd="1" destOrd="0" presId="urn:microsoft.com/office/officeart/2008/layout/HorizontalMultiLevelHierarchy"/>
    <dgm:cxn modelId="{B2DE2095-A4BA-4F82-9C86-90C3BCA9F898}" type="presParOf" srcId="{8FBA8A84-922B-47AF-A142-457C2F353762}" destId="{33442F50-8DBB-41F6-91A7-E62D07C75070}" srcOrd="2" destOrd="0" presId="urn:microsoft.com/office/officeart/2008/layout/HorizontalMultiLevelHierarchy"/>
    <dgm:cxn modelId="{D2B217DF-402B-4D8A-8E24-9215F401DD38}" type="presParOf" srcId="{33442F50-8DBB-41F6-91A7-E62D07C75070}" destId="{CDE138B7-BB89-4C58-956D-492A3E855DD4}" srcOrd="0" destOrd="0" presId="urn:microsoft.com/office/officeart/2008/layout/HorizontalMultiLevelHierarchy"/>
    <dgm:cxn modelId="{30BF628E-2684-4726-B023-7A62D39F3270}" type="presParOf" srcId="{8FBA8A84-922B-47AF-A142-457C2F353762}" destId="{5AC44AE3-C037-4415-BF99-82111C4426CA}" srcOrd="3" destOrd="0" presId="urn:microsoft.com/office/officeart/2008/layout/HorizontalMultiLevelHierarchy"/>
    <dgm:cxn modelId="{87BD32D8-83DD-4644-B619-5A0CF8EFF789}" type="presParOf" srcId="{5AC44AE3-C037-4415-BF99-82111C4426CA}" destId="{7EA9AEE3-9BE0-4627-922F-CE6C84E98FB2}" srcOrd="0" destOrd="0" presId="urn:microsoft.com/office/officeart/2008/layout/HorizontalMultiLevelHierarchy"/>
    <dgm:cxn modelId="{9BDB4048-00EE-46AA-97A2-18F036A479BC}" type="presParOf" srcId="{5AC44AE3-C037-4415-BF99-82111C4426CA}" destId="{2DD72157-06C3-43FB-A2C8-35D921DA58FD}" srcOrd="1" destOrd="0" presId="urn:microsoft.com/office/officeart/2008/layout/HorizontalMultiLevelHierarchy"/>
    <dgm:cxn modelId="{EEA30027-909E-492C-98C9-F272F9169CDA}" type="presParOf" srcId="{8FBA8A84-922B-47AF-A142-457C2F353762}" destId="{138C079F-4516-4FDF-A8B2-EDD1A4E835A6}" srcOrd="4" destOrd="0" presId="urn:microsoft.com/office/officeart/2008/layout/HorizontalMultiLevelHierarchy"/>
    <dgm:cxn modelId="{CE0232DF-A683-4C4C-A980-2974C3FEBFF1}" type="presParOf" srcId="{138C079F-4516-4FDF-A8B2-EDD1A4E835A6}" destId="{DDF13CFD-4DCC-4471-9442-E539AF142497}" srcOrd="0" destOrd="0" presId="urn:microsoft.com/office/officeart/2008/layout/HorizontalMultiLevelHierarchy"/>
    <dgm:cxn modelId="{E8D2F0BB-FD6D-4796-AF28-C8098305ACAE}" type="presParOf" srcId="{8FBA8A84-922B-47AF-A142-457C2F353762}" destId="{501B553A-B3F4-4FE6-AFCC-A0C1109856AE}" srcOrd="5" destOrd="0" presId="urn:microsoft.com/office/officeart/2008/layout/HorizontalMultiLevelHierarchy"/>
    <dgm:cxn modelId="{FACE940E-AF8E-46A5-BC04-CB6CFB22EC2E}" type="presParOf" srcId="{501B553A-B3F4-4FE6-AFCC-A0C1109856AE}" destId="{63E870AE-7FFA-449C-B277-3B8133C75B18}" srcOrd="0" destOrd="0" presId="urn:microsoft.com/office/officeart/2008/layout/HorizontalMultiLevelHierarchy"/>
    <dgm:cxn modelId="{DE25D4B8-0E99-4385-9A4C-07C33FE46A4F}" type="presParOf" srcId="{501B553A-B3F4-4FE6-AFCC-A0C1109856AE}" destId="{1A4D9768-7264-4D81-8811-58895B1B40E6}"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C079F-4516-4FDF-A8B2-EDD1A4E835A6}">
      <dsp:nvSpPr>
        <dsp:cNvPr id="0" name=""/>
        <dsp:cNvSpPr/>
      </dsp:nvSpPr>
      <dsp:spPr>
        <a:xfrm>
          <a:off x="2677234" y="2205914"/>
          <a:ext cx="549890" cy="1047809"/>
        </a:xfrm>
        <a:custGeom>
          <a:avLst/>
          <a:gdLst/>
          <a:ahLst/>
          <a:cxnLst/>
          <a:rect l="0" t="0" r="0" b="0"/>
          <a:pathLst>
            <a:path>
              <a:moveTo>
                <a:pt x="0" y="0"/>
              </a:moveTo>
              <a:lnTo>
                <a:pt x="274945" y="0"/>
              </a:lnTo>
              <a:lnTo>
                <a:pt x="274945" y="1047809"/>
              </a:lnTo>
              <a:lnTo>
                <a:pt x="549890" y="1047809"/>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rgbClr val="002060"/>
            </a:solidFill>
          </a:endParaRPr>
        </a:p>
      </dsp:txBody>
      <dsp:txXfrm>
        <a:off x="2922596" y="2700235"/>
        <a:ext cx="59166" cy="59166"/>
      </dsp:txXfrm>
    </dsp:sp>
    <dsp:sp modelId="{33442F50-8DBB-41F6-91A7-E62D07C75070}">
      <dsp:nvSpPr>
        <dsp:cNvPr id="0" name=""/>
        <dsp:cNvSpPr/>
      </dsp:nvSpPr>
      <dsp:spPr>
        <a:xfrm>
          <a:off x="2677234" y="2160193"/>
          <a:ext cx="549890" cy="91440"/>
        </a:xfrm>
        <a:custGeom>
          <a:avLst/>
          <a:gdLst/>
          <a:ahLst/>
          <a:cxnLst/>
          <a:rect l="0" t="0" r="0" b="0"/>
          <a:pathLst>
            <a:path>
              <a:moveTo>
                <a:pt x="0" y="45720"/>
              </a:moveTo>
              <a:lnTo>
                <a:pt x="549890" y="45720"/>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rgbClr val="002060"/>
            </a:solidFill>
          </a:endParaRPr>
        </a:p>
      </dsp:txBody>
      <dsp:txXfrm>
        <a:off x="2938432" y="2192166"/>
        <a:ext cx="27494" cy="27494"/>
      </dsp:txXfrm>
    </dsp:sp>
    <dsp:sp modelId="{A8AE37ED-3295-49F3-B6E3-DDFE8CADA507}">
      <dsp:nvSpPr>
        <dsp:cNvPr id="0" name=""/>
        <dsp:cNvSpPr/>
      </dsp:nvSpPr>
      <dsp:spPr>
        <a:xfrm>
          <a:off x="2677234" y="1158104"/>
          <a:ext cx="549890" cy="1047809"/>
        </a:xfrm>
        <a:custGeom>
          <a:avLst/>
          <a:gdLst/>
          <a:ahLst/>
          <a:cxnLst/>
          <a:rect l="0" t="0" r="0" b="0"/>
          <a:pathLst>
            <a:path>
              <a:moveTo>
                <a:pt x="0" y="1047809"/>
              </a:moveTo>
              <a:lnTo>
                <a:pt x="274945" y="1047809"/>
              </a:lnTo>
              <a:lnTo>
                <a:pt x="274945" y="0"/>
              </a:lnTo>
              <a:lnTo>
                <a:pt x="549890" y="0"/>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rgbClr val="002060"/>
            </a:solidFill>
          </a:endParaRPr>
        </a:p>
      </dsp:txBody>
      <dsp:txXfrm>
        <a:off x="2922596" y="1652426"/>
        <a:ext cx="59166" cy="59166"/>
      </dsp:txXfrm>
    </dsp:sp>
    <dsp:sp modelId="{12983ED8-581A-4EEE-9CBE-7F33B5338841}">
      <dsp:nvSpPr>
        <dsp:cNvPr id="0" name=""/>
        <dsp:cNvSpPr/>
      </dsp:nvSpPr>
      <dsp:spPr>
        <a:xfrm rot="16200000">
          <a:off x="-197265" y="1537327"/>
          <a:ext cx="4411828" cy="1337172"/>
        </a:xfrm>
        <a:prstGeom prst="rect">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IN" sz="4000" b="1" kern="1200" dirty="0">
              <a:solidFill>
                <a:srgbClr val="002060"/>
              </a:solidFill>
            </a:rPr>
            <a:t>Three leg model</a:t>
          </a:r>
        </a:p>
      </dsp:txBody>
      <dsp:txXfrm>
        <a:off x="-197265" y="1537327"/>
        <a:ext cx="4411828" cy="1337172"/>
      </dsp:txXfrm>
    </dsp:sp>
    <dsp:sp modelId="{0D872568-5CD4-4072-8EFC-55974645E1AC}">
      <dsp:nvSpPr>
        <dsp:cNvPr id="0" name=""/>
        <dsp:cNvSpPr/>
      </dsp:nvSpPr>
      <dsp:spPr>
        <a:xfrm>
          <a:off x="3227124" y="738981"/>
          <a:ext cx="5094430" cy="83824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rgbClr val="002060"/>
              </a:solidFill>
            </a:rPr>
            <a:t>Respiratory mechanics</a:t>
          </a:r>
        </a:p>
      </dsp:txBody>
      <dsp:txXfrm>
        <a:off x="3227124" y="738981"/>
        <a:ext cx="5094430" cy="838247"/>
      </dsp:txXfrm>
    </dsp:sp>
    <dsp:sp modelId="{7EA9AEE3-9BE0-4627-922F-CE6C84E98FB2}">
      <dsp:nvSpPr>
        <dsp:cNvPr id="0" name=""/>
        <dsp:cNvSpPr/>
      </dsp:nvSpPr>
      <dsp:spPr>
        <a:xfrm>
          <a:off x="3227124" y="1786790"/>
          <a:ext cx="5189039" cy="83824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rgbClr val="002060"/>
              </a:solidFill>
            </a:rPr>
            <a:t>Lung parenchymal function</a:t>
          </a:r>
        </a:p>
      </dsp:txBody>
      <dsp:txXfrm>
        <a:off x="3227124" y="1786790"/>
        <a:ext cx="5189039" cy="838247"/>
      </dsp:txXfrm>
    </dsp:sp>
    <dsp:sp modelId="{63E870AE-7FFA-449C-B277-3B8133C75B18}">
      <dsp:nvSpPr>
        <dsp:cNvPr id="0" name=""/>
        <dsp:cNvSpPr/>
      </dsp:nvSpPr>
      <dsp:spPr>
        <a:xfrm>
          <a:off x="3227124" y="2834599"/>
          <a:ext cx="5114281" cy="83824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rgbClr val="002060"/>
              </a:solidFill>
            </a:rPr>
            <a:t>Cardio pulmonary reserve </a:t>
          </a:r>
        </a:p>
      </dsp:txBody>
      <dsp:txXfrm>
        <a:off x="3227124" y="2834599"/>
        <a:ext cx="5114281" cy="8382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CA03C1-4658-4411-8DC0-83E7760631F1}" type="datetimeFigureOut">
              <a:rPr lang="en-IN" smtClean="0"/>
              <a:pPr/>
              <a:t>22-02-2020</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96280A-4A19-4842-AFFF-C46CF9D6F363}" type="slidenum">
              <a:rPr lang="en-IN" smtClean="0"/>
              <a:pPr/>
              <a:t>‹#›</a:t>
            </a:fld>
            <a:endParaRPr lang="en-IN"/>
          </a:p>
        </p:txBody>
      </p:sp>
    </p:spTree>
    <p:extLst>
      <p:ext uri="{BB962C8B-B14F-4D97-AF65-F5344CB8AC3E}">
        <p14:creationId xmlns:p14="http://schemas.microsoft.com/office/powerpoint/2010/main" xmlns="" val="32692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2E3D4-D3F9-154F-B722-362BB4D028AD}" type="slidenum">
              <a:rPr lang="en-US" smtClean="0"/>
              <a:pPr/>
              <a:t>18</a:t>
            </a:fld>
            <a:endParaRPr lang="en-US"/>
          </a:p>
        </p:txBody>
      </p:sp>
    </p:spTree>
    <p:extLst>
      <p:ext uri="{BB962C8B-B14F-4D97-AF65-F5344CB8AC3E}">
        <p14:creationId xmlns="" xmlns:p14="http://schemas.microsoft.com/office/powerpoint/2010/main" val="17945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xmlns="" id="{B051D5D3-737B-49F1-ADA4-DA2675BC41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a:extLst>
              <a:ext uri="{FF2B5EF4-FFF2-40B4-BE49-F238E27FC236}">
                <a16:creationId xmlns:a16="http://schemas.microsoft.com/office/drawing/2014/main" xmlns="" id="{72742535-9742-4FFA-8A04-FF4CDB33E1C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Significant analgesia at both rest and coughing</a:t>
            </a:r>
          </a:p>
        </p:txBody>
      </p:sp>
      <p:sp>
        <p:nvSpPr>
          <p:cNvPr id="106500" name="Slide Number Placeholder 3">
            <a:extLst>
              <a:ext uri="{FF2B5EF4-FFF2-40B4-BE49-F238E27FC236}">
                <a16:creationId xmlns:a16="http://schemas.microsoft.com/office/drawing/2014/main" xmlns="" id="{4E25CC0F-42A9-4957-B4B5-D4130674647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C138389-2010-44C4-B250-1EB1FE1BA2C1}" type="slidenum">
              <a:rPr lang="en-IN" altLang="en-US"/>
              <a:pPr eaLnBrk="1" hangingPunct="1">
                <a:spcBef>
                  <a:spcPct val="0"/>
                </a:spcBef>
              </a:pPr>
              <a:t>85</a:t>
            </a:fld>
            <a:endParaRPr lang="en-IN" altLang="en-US"/>
          </a:p>
        </p:txBody>
      </p:sp>
    </p:spTree>
    <p:extLst>
      <p:ext uri="{BB962C8B-B14F-4D97-AF65-F5344CB8AC3E}">
        <p14:creationId xmlns:p14="http://schemas.microsoft.com/office/powerpoint/2010/main" xmlns="" val="156292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92DDBB66-0E3E-413F-9FCE-DB5B09A41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a:extLst>
              <a:ext uri="{FF2B5EF4-FFF2-40B4-BE49-F238E27FC236}">
                <a16:creationId xmlns:a16="http://schemas.microsoft.com/office/drawing/2014/main" xmlns="" id="{504E5EF0-84B3-49E3-935E-39B18E2C249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 is often done awake to make sure that there is no neurologic sequele. Paravertebral owing to the non central location and being a much more expandable state can be blocked either at the beginning by anesthetist or at the end by surgeon under direct vision. </a:t>
            </a:r>
          </a:p>
        </p:txBody>
      </p:sp>
      <p:sp>
        <p:nvSpPr>
          <p:cNvPr id="105476" name="Slide Number Placeholder 3">
            <a:extLst>
              <a:ext uri="{FF2B5EF4-FFF2-40B4-BE49-F238E27FC236}">
                <a16:creationId xmlns:a16="http://schemas.microsoft.com/office/drawing/2014/main" xmlns="" id="{146D38F8-07B7-4F6C-851A-20F108E1017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4972234-532B-4EE8-8432-26F0F3BA5CE9}" type="slidenum">
              <a:rPr lang="en-IN" altLang="en-US"/>
              <a:pPr eaLnBrk="1" hangingPunct="1">
                <a:spcBef>
                  <a:spcPct val="0"/>
                </a:spcBef>
              </a:pPr>
              <a:t>86</a:t>
            </a:fld>
            <a:endParaRPr lang="en-IN" altLang="en-US"/>
          </a:p>
        </p:txBody>
      </p:sp>
    </p:spTree>
    <p:extLst>
      <p:ext uri="{BB962C8B-B14F-4D97-AF65-F5344CB8AC3E}">
        <p14:creationId xmlns:p14="http://schemas.microsoft.com/office/powerpoint/2010/main" xmlns="" val="305817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2E3D4-D3F9-154F-B722-362BB4D028AD}" type="slidenum">
              <a:rPr lang="en-US" smtClean="0"/>
              <a:pPr/>
              <a:t>29</a:t>
            </a:fld>
            <a:endParaRPr lang="en-US"/>
          </a:p>
        </p:txBody>
      </p:sp>
    </p:spTree>
    <p:extLst>
      <p:ext uri="{BB962C8B-B14F-4D97-AF65-F5344CB8AC3E}">
        <p14:creationId xmlns="" xmlns:p14="http://schemas.microsoft.com/office/powerpoint/2010/main" val="17945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796280A-4A19-4842-AFFF-C46CF9D6F363}" type="slidenum">
              <a:rPr lang="en-IN" smtClean="0"/>
              <a:pPr/>
              <a:t>56</a:t>
            </a:fld>
            <a:endParaRPr lang="en-IN"/>
          </a:p>
        </p:txBody>
      </p:sp>
    </p:spTree>
    <p:extLst>
      <p:ext uri="{BB962C8B-B14F-4D97-AF65-F5344CB8AC3E}">
        <p14:creationId xmlns:p14="http://schemas.microsoft.com/office/powerpoint/2010/main" xmlns="" val="316482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xmlns="" id="{8C44FE52-6F16-4CB9-B0EF-A484F7988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a:extLst>
              <a:ext uri="{FF2B5EF4-FFF2-40B4-BE49-F238E27FC236}">
                <a16:creationId xmlns:a16="http://schemas.microsoft.com/office/drawing/2014/main" xmlns="" id="{8A13650C-07AB-451D-954E-AB5CC6DAD3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914400" lvl="1" indent="-514350">
              <a:buFontTx/>
              <a:buAutoNum type="alphaLcParenR"/>
            </a:pPr>
            <a:r>
              <a:rPr lang="en-US" altLang="en-US" b="1"/>
              <a:t>Anesthesia and Paralysis</a:t>
            </a:r>
          </a:p>
          <a:p>
            <a:pPr marL="914400" lvl="1" indent="-514350">
              <a:buFontTx/>
              <a:buAutoNum type="alphaLcParenR"/>
            </a:pPr>
            <a:r>
              <a:rPr lang="en-US" altLang="en-US" b="1"/>
              <a:t>Pressure of Abd contents on dep. Diaphragm</a:t>
            </a:r>
          </a:p>
          <a:p>
            <a:pPr marL="914400" lvl="1" indent="-514350">
              <a:buFontTx/>
              <a:buAutoNum type="alphaLcParenR"/>
            </a:pPr>
            <a:r>
              <a:rPr lang="en-US" altLang="en-US" b="1"/>
              <a:t>Weight of Mediastinal structures</a:t>
            </a:r>
          </a:p>
          <a:p>
            <a:pPr marL="914400" lvl="1" indent="-514350">
              <a:buFontTx/>
              <a:buAutoNum type="alphaLcParenR"/>
            </a:pPr>
            <a:r>
              <a:rPr lang="en-US" altLang="en-US" b="1"/>
              <a:t>Suboptimal position during surgery</a:t>
            </a:r>
          </a:p>
          <a:p>
            <a:endParaRPr lang="en-US" altLang="en-US"/>
          </a:p>
        </p:txBody>
      </p:sp>
      <p:sp>
        <p:nvSpPr>
          <p:cNvPr id="96260" name="Slide Number Placeholder 3">
            <a:extLst>
              <a:ext uri="{FF2B5EF4-FFF2-40B4-BE49-F238E27FC236}">
                <a16:creationId xmlns:a16="http://schemas.microsoft.com/office/drawing/2014/main" xmlns="" id="{85492B41-9716-4A2D-920F-1BA8D49807D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3599508-128F-44DF-8523-A26110677872}" type="slidenum">
              <a:rPr lang="en-IN" altLang="en-US"/>
              <a:pPr eaLnBrk="1" hangingPunct="1">
                <a:spcBef>
                  <a:spcPct val="0"/>
                </a:spcBef>
              </a:pPr>
              <a:t>67</a:t>
            </a:fld>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xmlns="" id="{C5D2CAEA-4963-4746-912B-7CB46B575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a:extLst>
              <a:ext uri="{FF2B5EF4-FFF2-40B4-BE49-F238E27FC236}">
                <a16:creationId xmlns:a16="http://schemas.microsoft.com/office/drawing/2014/main" xmlns="" id="{35AE207D-6A48-47BE-8899-A8BB7CBA099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Still controvorsial. Animal model TIVA has advantages </a:t>
            </a:r>
          </a:p>
          <a:p>
            <a:r>
              <a:rPr lang="en-US" altLang="en-US"/>
              <a:t>Iso inhibits HPV and increase shunt. But the decrease in CO due to Iso decrease the blood flow to non dependent lung. End result no clinically significant worsening of oxygenation</a:t>
            </a:r>
          </a:p>
          <a:p>
            <a:r>
              <a:rPr lang="en-US" altLang="en-US"/>
              <a:t>Sevo – attenuates the inflamatory effects of OLV </a:t>
            </a:r>
          </a:p>
          <a:p>
            <a:endParaRPr lang="en-US" altLang="en-US"/>
          </a:p>
        </p:txBody>
      </p:sp>
      <p:sp>
        <p:nvSpPr>
          <p:cNvPr id="100356" name="Slide Number Placeholder 3">
            <a:extLst>
              <a:ext uri="{FF2B5EF4-FFF2-40B4-BE49-F238E27FC236}">
                <a16:creationId xmlns:a16="http://schemas.microsoft.com/office/drawing/2014/main" xmlns="" id="{8027683B-A642-4ECD-8ED0-0ED7D505152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EA0CA57-07E6-4DD7-9731-3E5E1F8F8E42}" type="slidenum">
              <a:rPr lang="en-IN" altLang="en-US"/>
              <a:pPr eaLnBrk="1" hangingPunct="1">
                <a:spcBef>
                  <a:spcPct val="0"/>
                </a:spcBef>
              </a:pPr>
              <a:t>68</a:t>
            </a:fld>
            <a:endParaRPr lang="en-I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934526D0-569A-437E-BFBA-02A7B1006DB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6" name="Notes Placeholder 2">
            <a:extLst>
              <a:ext uri="{FF2B5EF4-FFF2-40B4-BE49-F238E27FC236}">
                <a16:creationId xmlns:a16="http://schemas.microsoft.com/office/drawing/2014/main" xmlns="" id="{2041E327-C6CE-4DA0-A61E-4572BF92B0A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600"/>
              <a:t>( if airway pressures increase significantly with initiation of OLV – quite likely that your tube is too much in on left side – ventilating only one lobe, RUL is not alligned)</a:t>
            </a:r>
          </a:p>
          <a:p>
            <a:endParaRPr lang="en-US" altLang="en-US"/>
          </a:p>
        </p:txBody>
      </p:sp>
      <p:sp>
        <p:nvSpPr>
          <p:cNvPr id="4" name="Slide Number Placeholder 3">
            <a:extLst>
              <a:ext uri="{FF2B5EF4-FFF2-40B4-BE49-F238E27FC236}">
                <a16:creationId xmlns:a16="http://schemas.microsoft.com/office/drawing/2014/main" xmlns="" id="{8FE7E5D0-9D9B-4A8A-9E77-945558B9F605}"/>
              </a:ext>
            </a:extLst>
          </p:cNvPr>
          <p:cNvSpPr>
            <a:spLocks noGrp="1"/>
          </p:cNvSpPr>
          <p:nvPr>
            <p:ph type="sldNum" sz="quarter" idx="5"/>
          </p:nvPr>
        </p:nvSpPr>
        <p:spPr/>
        <p:txBody>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fld id="{A867DD5B-5E0E-4FA9-8C3B-A9CF859663BB}" type="slidenum">
              <a:rPr lang="en-IN" altLang="en-US" sz="1200">
                <a:latin typeface="Calibri" panose="020F0502020204030204" pitchFamily="34" charset="0"/>
              </a:rPr>
              <a:pPr eaLnBrk="1" hangingPunct="1"/>
              <a:t>70</a:t>
            </a:fld>
            <a:endParaRPr lang="en-IN"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C2AC8FBF-77FC-4576-BC7C-1D41097CC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a:extLst>
              <a:ext uri="{FF2B5EF4-FFF2-40B4-BE49-F238E27FC236}">
                <a16:creationId xmlns:a16="http://schemas.microsoft.com/office/drawing/2014/main" xmlns="" id="{39DF7DB7-824C-4B56-AB64-96EB2692DF7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case of severe hypoxia &lt;90% saturation, STOP Sx, Inflate the lung with hand bag with 100%O2 with a pressure of 20 -30 cmH2O, the reexpansion of the collapsed lung is visual. Once a satisfactory oxygenation is achieved do two things – R/O a reversible cause and improve oxygenation </a:t>
            </a:r>
          </a:p>
        </p:txBody>
      </p:sp>
      <p:sp>
        <p:nvSpPr>
          <p:cNvPr id="97284" name="Slide Number Placeholder 3">
            <a:extLst>
              <a:ext uri="{FF2B5EF4-FFF2-40B4-BE49-F238E27FC236}">
                <a16:creationId xmlns:a16="http://schemas.microsoft.com/office/drawing/2014/main" xmlns="" id="{30D39B1D-3134-47B2-815F-FB88874E355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570CAAF-EB63-43C9-B255-79712E4CEBE9}" type="slidenum">
              <a:rPr lang="en-IN" altLang="en-US"/>
              <a:pPr eaLnBrk="1" hangingPunct="1">
                <a:spcBef>
                  <a:spcPct val="0"/>
                </a:spcBef>
              </a:pPr>
              <a:t>72</a:t>
            </a:fld>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xmlns="" id="{C83775E0-B3A2-42B5-BD7C-6D4E0AD0D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a:extLst>
              <a:ext uri="{FF2B5EF4-FFF2-40B4-BE49-F238E27FC236}">
                <a16:creationId xmlns:a16="http://schemas.microsoft.com/office/drawing/2014/main" xmlns="" id="{AADCF960-54D2-4630-BDA4-8D582BD2AE8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Stress response to surgery cause Na and H20 retention mediated by ADH and RAA. Result in weight gain and edema formation which is a frequent complication of major surgeries . Incidence is about 40%</a:t>
            </a:r>
          </a:p>
          <a:p>
            <a:r>
              <a:rPr lang="en-US" altLang="en-US"/>
              <a:t>Crystalloid load is given to rx fasting, 3</a:t>
            </a:r>
            <a:r>
              <a:rPr lang="en-US" altLang="en-US" baseline="30000"/>
              <a:t>rd</a:t>
            </a:r>
            <a:r>
              <a:rPr lang="en-US" altLang="en-US"/>
              <a:t> space, compensate for anesthesia induced hypotension</a:t>
            </a:r>
          </a:p>
        </p:txBody>
      </p:sp>
      <p:sp>
        <p:nvSpPr>
          <p:cNvPr id="107524" name="Slide Number Placeholder 3">
            <a:extLst>
              <a:ext uri="{FF2B5EF4-FFF2-40B4-BE49-F238E27FC236}">
                <a16:creationId xmlns:a16="http://schemas.microsoft.com/office/drawing/2014/main" xmlns="" id="{F6C0EAE7-FE3D-4AB2-A203-5A152BB47FB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2A20E43-5A04-4E8C-8728-76590B1195E5}" type="slidenum">
              <a:rPr lang="en-IN" altLang="en-US"/>
              <a:pPr eaLnBrk="1" hangingPunct="1">
                <a:spcBef>
                  <a:spcPct val="0"/>
                </a:spcBef>
              </a:pPr>
              <a:t>73</a:t>
            </a:fld>
            <a:endParaRPr lang="en-IN" altLang="en-US"/>
          </a:p>
        </p:txBody>
      </p:sp>
    </p:spTree>
    <p:extLst>
      <p:ext uri="{BB962C8B-B14F-4D97-AF65-F5344CB8AC3E}">
        <p14:creationId xmlns:p14="http://schemas.microsoft.com/office/powerpoint/2010/main" xmlns="" val="70240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xmlns="" id="{50D6AACE-2FC5-4608-8C3E-38EB700FC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a:extLst>
              <a:ext uri="{FF2B5EF4-FFF2-40B4-BE49-F238E27FC236}">
                <a16:creationId xmlns:a16="http://schemas.microsoft.com/office/drawing/2014/main" xmlns="" id="{D1DB8221-5BFA-4388-BF87-2E4FEE23D45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Epidural – excellent pain relief, attenuates stress response, accelarates recovery of pulmonary and gastric function, minimises systemic opioid use and their side effects</a:t>
            </a:r>
          </a:p>
          <a:p>
            <a:r>
              <a:rPr lang="en-US" altLang="en-US"/>
              <a:t>Disadvantage – fluid loading, catherization, delays mobilization</a:t>
            </a:r>
          </a:p>
        </p:txBody>
      </p:sp>
      <p:sp>
        <p:nvSpPr>
          <p:cNvPr id="104452" name="Slide Number Placeholder 3">
            <a:extLst>
              <a:ext uri="{FF2B5EF4-FFF2-40B4-BE49-F238E27FC236}">
                <a16:creationId xmlns:a16="http://schemas.microsoft.com/office/drawing/2014/main" xmlns="" id="{FC66BD0F-C542-457F-BAE0-F8DED4211D6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1D52A58-7EF0-4C2C-B188-A9AC3C80F1DA}" type="slidenum">
              <a:rPr lang="en-IN" altLang="en-US"/>
              <a:pPr eaLnBrk="1" hangingPunct="1">
                <a:spcBef>
                  <a:spcPct val="0"/>
                </a:spcBef>
              </a:pPr>
              <a:t>83</a:t>
            </a:fld>
            <a:endParaRPr lang="en-IN" altLang="en-US"/>
          </a:p>
        </p:txBody>
      </p:sp>
    </p:spTree>
    <p:extLst>
      <p:ext uri="{BB962C8B-B14F-4D97-AF65-F5344CB8AC3E}">
        <p14:creationId xmlns:p14="http://schemas.microsoft.com/office/powerpoint/2010/main" xmlns="" val="363133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D3613-F29C-46D5-8FA9-15FADE96F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2CCFD74F-7628-4FBD-B151-038983E96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39583F5-A94C-4FB3-BED5-9BA547ADE57C}"/>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C757E92A-4709-45A3-A2FF-44A6A89236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B3CBFBA-FBF0-4F8C-B51C-AD11F0B56108}"/>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81417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DF4D-79E3-4915-8B94-A365060B4B6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310AF69-5D59-4A1B-8705-642735A5D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40ACA6F-AF56-4A0A-870F-1ADF96D7C6A4}"/>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EBBFF33E-E0E0-4346-A91E-7BE2F5E5E8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9464D29-17EE-46A9-9770-1DA56E797C3E}"/>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06600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26B0FE-87E2-4F08-8B96-8BC6651ABA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716BDC5-D0EB-4BAA-A454-C5F99A798D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2CD9B2F-EB3A-4FA5-B84B-15CA6251BB60}"/>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6FE8F448-95FD-4CCD-B433-AF66335155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602A52F-39F9-4BF5-8C49-B558DD3B3C9C}"/>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50853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006E8-789A-4F9B-B5D8-6D744E7D25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6240B2A-8EFB-4FC4-AF42-99E83B65B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D539D47-CDFA-403D-AE1A-A6333D4801CE}"/>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94858C71-E008-419B-8352-9EA8B4BB18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9965CB6-552B-4AC7-8008-DD636482071B}"/>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38638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1EE97-69B3-462C-BE21-EBE0C426D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F2AC532-E3E0-4677-AAEA-56D24FF8C9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6AE5A0-B069-42B5-84FC-84353F3F2A9C}"/>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6C952AEF-0E93-42C1-90AD-0F96D14AE2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654F28B-33D1-4EDC-9779-7D2C5E6B7FD1}"/>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04317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6D23A-CCFF-4DF6-B669-EBCD9CA753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F22C79A-2B00-4C8E-A0C9-3D4DD8200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E4909AD-F9AF-497D-B11E-FC2316B91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0D597B42-AC74-4AAD-A7A0-53522FCFBFC2}"/>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6" name="Footer Placeholder 5">
            <a:extLst>
              <a:ext uri="{FF2B5EF4-FFF2-40B4-BE49-F238E27FC236}">
                <a16:creationId xmlns:a16="http://schemas.microsoft.com/office/drawing/2014/main" xmlns="" id="{AFBB858B-54A0-4E18-8A65-11E84E3404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7C732CB-20CA-47D4-9773-295AFF201A0B}"/>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47735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9D55A-0345-44E7-BBC1-3F808A01CB6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A674A59-AA62-42E8-A346-C43401456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89DFEF-9038-4EA5-8A15-0248EE99F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3D8EECAF-C580-40A2-BDFF-7F7A8CF51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3A8E8F-C71B-45F5-8575-486E6A00B5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D4E56B20-F71B-4AF6-9AC2-C23F63B286D7}"/>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8" name="Footer Placeholder 7">
            <a:extLst>
              <a:ext uri="{FF2B5EF4-FFF2-40B4-BE49-F238E27FC236}">
                <a16:creationId xmlns:a16="http://schemas.microsoft.com/office/drawing/2014/main" xmlns="" id="{55C2A91B-CADD-4ED1-872B-A773841F60B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4C001871-7F2B-40C6-BB5D-AB93C373AF43}"/>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12838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BCCBD-81C2-4A6F-BC5B-902AA5CAA9C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8568E130-50F4-46ED-8D25-0CA1B81DF795}"/>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4" name="Footer Placeholder 3">
            <a:extLst>
              <a:ext uri="{FF2B5EF4-FFF2-40B4-BE49-F238E27FC236}">
                <a16:creationId xmlns:a16="http://schemas.microsoft.com/office/drawing/2014/main" xmlns="" id="{BEDE46F5-4D23-4E5A-82D0-6FE19711E88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9C0DD730-9B4E-4D07-9A01-7E8F06F821B4}"/>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91229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F539B9-DFE0-4090-B8C0-482B1BBE6EC2}"/>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3" name="Footer Placeholder 2">
            <a:extLst>
              <a:ext uri="{FF2B5EF4-FFF2-40B4-BE49-F238E27FC236}">
                <a16:creationId xmlns:a16="http://schemas.microsoft.com/office/drawing/2014/main" xmlns="" id="{9E7DF609-0108-4FC8-9EB9-17DFDF632DA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C686AA24-10B5-4989-9BAC-28F2BC4A25EB}"/>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62485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93BF1-E9A9-4775-974C-1AE4AFC3A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FC825B3-0CE9-491B-B801-FB903C9CE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F6E9A283-EECA-4A49-A503-078260B15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1B6D8E-BA8E-4C58-962B-905DE5E0F133}"/>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6" name="Footer Placeholder 5">
            <a:extLst>
              <a:ext uri="{FF2B5EF4-FFF2-40B4-BE49-F238E27FC236}">
                <a16:creationId xmlns:a16="http://schemas.microsoft.com/office/drawing/2014/main" xmlns="" id="{ED7FBE97-B4FE-4CAB-9F14-2E65BE5873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406BC7A-929E-4919-830E-92EDC6053080}"/>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5760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0086D-1A76-4EA9-ADBC-E79370621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7CA12D2-FBB3-4217-AE24-F255ED8E4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B8B3910E-AD59-4E4B-80D2-41F29D31C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56CAAA-AC22-46CA-9501-34AB0612EE51}"/>
              </a:ext>
            </a:extLst>
          </p:cNvPr>
          <p:cNvSpPr>
            <a:spLocks noGrp="1"/>
          </p:cNvSpPr>
          <p:nvPr>
            <p:ph type="dt" sz="half" idx="10"/>
          </p:nvPr>
        </p:nvSpPr>
        <p:spPr/>
        <p:txBody>
          <a:bodyPr/>
          <a:lstStyle/>
          <a:p>
            <a:fld id="{DF7E7BC2-8190-46AE-B340-DF472B1E83EB}" type="datetimeFigureOut">
              <a:rPr lang="en-IN" smtClean="0"/>
              <a:pPr/>
              <a:t>22-02-2020</a:t>
            </a:fld>
            <a:endParaRPr lang="en-IN"/>
          </a:p>
        </p:txBody>
      </p:sp>
      <p:sp>
        <p:nvSpPr>
          <p:cNvPr id="6" name="Footer Placeholder 5">
            <a:extLst>
              <a:ext uri="{FF2B5EF4-FFF2-40B4-BE49-F238E27FC236}">
                <a16:creationId xmlns:a16="http://schemas.microsoft.com/office/drawing/2014/main" xmlns="" id="{6EABE204-A763-46FC-9EC7-E27F360102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47F977E-7910-4FC7-B057-59ACBB94A9C3}"/>
              </a:ext>
            </a:extLst>
          </p:cNvPr>
          <p:cNvSpPr>
            <a:spLocks noGrp="1"/>
          </p:cNvSpPr>
          <p:nvPr>
            <p:ph type="sldNum" sz="quarter" idx="12"/>
          </p:nvPr>
        </p:nvSpPr>
        <p:spPr/>
        <p:txBody>
          <a:body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257396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EB8CA3-2081-425C-AD15-34C820810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A2DBF55-C82B-441A-8124-D2250846F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9BE8453-A9AE-4183-8E16-BA2CED0A5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E7BC2-8190-46AE-B340-DF472B1E83EB}" type="datetimeFigureOut">
              <a:rPr lang="en-IN" smtClean="0"/>
              <a:pPr/>
              <a:t>22-02-2020</a:t>
            </a:fld>
            <a:endParaRPr lang="en-IN"/>
          </a:p>
        </p:txBody>
      </p:sp>
      <p:sp>
        <p:nvSpPr>
          <p:cNvPr id="5" name="Footer Placeholder 4">
            <a:extLst>
              <a:ext uri="{FF2B5EF4-FFF2-40B4-BE49-F238E27FC236}">
                <a16:creationId xmlns:a16="http://schemas.microsoft.com/office/drawing/2014/main" xmlns="" id="{4C85F420-C36A-4B10-9E42-8F40174CE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E003771D-D658-4552-9693-D7BB9F1AD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AD5C8-6C09-4477-8B35-D6426F9BD73D}" type="slidenum">
              <a:rPr lang="en-IN" smtClean="0"/>
              <a:pPr/>
              <a:t>‹#›</a:t>
            </a:fld>
            <a:endParaRPr lang="en-IN"/>
          </a:p>
        </p:txBody>
      </p:sp>
    </p:spTree>
    <p:extLst>
      <p:ext uri="{BB962C8B-B14F-4D97-AF65-F5344CB8AC3E}">
        <p14:creationId xmlns:p14="http://schemas.microsoft.com/office/powerpoint/2010/main" xmlns="" val="354475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266B8-7799-4FCA-B268-66FEBFE7CAC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xmlns="" id="{BC5BC372-8FB9-4931-90DA-A1137B64F392}"/>
              </a:ext>
            </a:extLst>
          </p:cNvPr>
          <p:cNvSpPr>
            <a:spLocks noGrp="1"/>
          </p:cNvSpPr>
          <p:nvPr>
            <p:ph type="subTitle" idx="1"/>
          </p:nvPr>
        </p:nvSpPr>
        <p:spPr/>
        <p:txBody>
          <a:bodyPr/>
          <a:lstStyle/>
          <a:p>
            <a:endParaRPr lang="en-IN"/>
          </a:p>
        </p:txBody>
      </p:sp>
      <p:grpSp>
        <p:nvGrpSpPr>
          <p:cNvPr id="8" name="Group 7">
            <a:extLst>
              <a:ext uri="{FF2B5EF4-FFF2-40B4-BE49-F238E27FC236}">
                <a16:creationId xmlns:a16="http://schemas.microsoft.com/office/drawing/2014/main" xmlns="" id="{45A49AF3-9C1C-4787-BBAE-A9A52D57030A}"/>
              </a:ext>
            </a:extLst>
          </p:cNvPr>
          <p:cNvGrpSpPr/>
          <p:nvPr/>
        </p:nvGrpSpPr>
        <p:grpSpPr>
          <a:xfrm>
            <a:off x="1523999" y="284429"/>
            <a:ext cx="9144001" cy="6451068"/>
            <a:chOff x="2481273" y="44325"/>
            <a:chExt cx="7290608" cy="5691312"/>
          </a:xfrm>
        </p:grpSpPr>
        <p:pic>
          <p:nvPicPr>
            <p:cNvPr id="5" name="Picture 4">
              <a:extLst>
                <a:ext uri="{FF2B5EF4-FFF2-40B4-BE49-F238E27FC236}">
                  <a16:creationId xmlns:a16="http://schemas.microsoft.com/office/drawing/2014/main" xmlns="" id="{13DB8E3F-2F9A-432C-BFFB-F17331F6BB0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51180" r="11106" b="21610"/>
            <a:stretch/>
          </p:blipFill>
          <p:spPr>
            <a:xfrm>
              <a:off x="2481273" y="2016249"/>
              <a:ext cx="7290608" cy="3719388"/>
            </a:xfrm>
            <a:prstGeom prst="rect">
              <a:avLst/>
            </a:prstGeom>
            <a:ln w="38100">
              <a:solidFill>
                <a:srgbClr val="FF0000"/>
              </a:solidFill>
            </a:ln>
          </p:spPr>
        </p:pic>
        <p:pic>
          <p:nvPicPr>
            <p:cNvPr id="7" name="Picture 6">
              <a:extLst>
                <a:ext uri="{FF2B5EF4-FFF2-40B4-BE49-F238E27FC236}">
                  <a16:creationId xmlns:a16="http://schemas.microsoft.com/office/drawing/2014/main" xmlns="" id="{9A9B1DD9-112D-426B-96F4-2B6FBCD2F33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83634"/>
            <a:stretch/>
          </p:blipFill>
          <p:spPr>
            <a:xfrm>
              <a:off x="2481273" y="44325"/>
              <a:ext cx="7290608" cy="1988605"/>
            </a:xfrm>
            <a:prstGeom prst="rect">
              <a:avLst/>
            </a:prstGeom>
            <a:ln w="38100">
              <a:solidFill>
                <a:srgbClr val="FF0000"/>
              </a:solidFill>
            </a:ln>
          </p:spPr>
        </p:pic>
      </p:grpSp>
    </p:spTree>
    <p:extLst>
      <p:ext uri="{BB962C8B-B14F-4D97-AF65-F5344CB8AC3E}">
        <p14:creationId xmlns:p14="http://schemas.microsoft.com/office/powerpoint/2010/main" xmlns="" val="62315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441" y="1854846"/>
            <a:ext cx="8371340" cy="2308324"/>
          </a:xfrm>
          <a:prstGeom prst="rect">
            <a:avLst/>
          </a:prstGeom>
        </p:spPr>
        <p:txBody>
          <a:bodyPr wrap="square">
            <a:spAutoFit/>
          </a:bodyPr>
          <a:lstStyle/>
          <a:p>
            <a:r>
              <a:rPr lang="en-US" sz="3600" dirty="0"/>
              <a:t>Q3.What are your concerns with bronchiectasis with lung </a:t>
            </a:r>
            <a:r>
              <a:rPr lang="en-US" sz="3600" dirty="0" err="1"/>
              <a:t>resection?.Will</a:t>
            </a:r>
            <a:r>
              <a:rPr lang="en-US" sz="3600" dirty="0"/>
              <a:t> you accept this case for surgery?  When will you accept?</a:t>
            </a:r>
          </a:p>
        </p:txBody>
      </p:sp>
    </p:spTree>
    <p:extLst>
      <p:ext uri="{BB962C8B-B14F-4D97-AF65-F5344CB8AC3E}">
        <p14:creationId xmlns="" xmlns:p14="http://schemas.microsoft.com/office/powerpoint/2010/main" val="391322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43842"/>
            <a:ext cx="11721416" cy="3724096"/>
          </a:xfrm>
          <a:prstGeom prst="rect">
            <a:avLst/>
          </a:prstGeom>
        </p:spPr>
        <p:txBody>
          <a:bodyPr wrap="square">
            <a:spAutoFit/>
          </a:bodyPr>
          <a:lstStyle/>
          <a:p>
            <a:r>
              <a:rPr lang="en-US" sz="2800" dirty="0"/>
              <a:t>3 </a:t>
            </a:r>
            <a:r>
              <a:rPr lang="en-US" sz="2800" dirty="0" err="1"/>
              <a:t>Ans:Depending</a:t>
            </a:r>
            <a:r>
              <a:rPr lang="en-US" sz="2800" dirty="0"/>
              <a:t> on etiology of </a:t>
            </a:r>
            <a:r>
              <a:rPr lang="en-US" sz="2800" dirty="0" err="1"/>
              <a:t>bronchactasis,is</a:t>
            </a:r>
            <a:r>
              <a:rPr lang="en-US" sz="2800" dirty="0"/>
              <a:t> it </a:t>
            </a:r>
            <a:r>
              <a:rPr lang="en-US" sz="2800" dirty="0" err="1"/>
              <a:t>localised</a:t>
            </a:r>
            <a:r>
              <a:rPr lang="en-US" sz="2800" dirty="0"/>
              <a:t> or </a:t>
            </a:r>
            <a:r>
              <a:rPr lang="en-US" sz="2800" dirty="0" err="1"/>
              <a:t>generalised</a:t>
            </a:r>
            <a:r>
              <a:rPr lang="en-US" sz="2800" dirty="0"/>
              <a:t> like </a:t>
            </a:r>
            <a:r>
              <a:rPr lang="en-US" sz="2800" dirty="0" err="1"/>
              <a:t>mucovisidosis,cycticfibrosis,anti</a:t>
            </a:r>
            <a:r>
              <a:rPr lang="en-US" sz="2800" dirty="0"/>
              <a:t> trypsin </a:t>
            </a:r>
            <a:r>
              <a:rPr lang="en-US" sz="2800" dirty="0" err="1"/>
              <a:t>deficiency,kartagenous</a:t>
            </a:r>
            <a:r>
              <a:rPr lang="en-US" sz="2800" dirty="0"/>
              <a:t> accordingly and type of involvement of lung tissue and age of the patient and severity of the disease ,with investigation support &amp; physiotherapy plan for the </a:t>
            </a:r>
            <a:r>
              <a:rPr lang="en-US" sz="2800" dirty="0" err="1"/>
              <a:t>surgery.Cessation</a:t>
            </a:r>
            <a:r>
              <a:rPr lang="en-US" sz="2800" dirty="0"/>
              <a:t> of </a:t>
            </a:r>
            <a:r>
              <a:rPr lang="en-US" sz="2800" dirty="0" err="1"/>
              <a:t>smoking,treat</a:t>
            </a:r>
            <a:r>
              <a:rPr lang="en-US" sz="2800" dirty="0"/>
              <a:t> the chest infection with appropriate </a:t>
            </a:r>
            <a:r>
              <a:rPr lang="en-US" sz="2800" dirty="0" err="1"/>
              <a:t>antibiotics,long</a:t>
            </a:r>
            <a:r>
              <a:rPr lang="en-US" sz="2800" dirty="0"/>
              <a:t> acting beta two </a:t>
            </a:r>
            <a:r>
              <a:rPr lang="en-US" sz="3200" dirty="0" err="1"/>
              <a:t>agonists,antimuscarinic</a:t>
            </a:r>
            <a:r>
              <a:rPr lang="en-US" sz="3200" dirty="0"/>
              <a:t> drugs both short &amp;long </a:t>
            </a:r>
            <a:r>
              <a:rPr lang="en-US" sz="3200" dirty="0" err="1"/>
              <a:t>acting,Steroids,Hydration</a:t>
            </a:r>
            <a:r>
              <a:rPr lang="en-US" sz="3200" dirty="0"/>
              <a:t> &amp;Mucolytic </a:t>
            </a:r>
            <a:r>
              <a:rPr lang="en-US" sz="3200" dirty="0" err="1"/>
              <a:t>therapy,pulmonary</a:t>
            </a:r>
            <a:r>
              <a:rPr lang="en-US" sz="3200" dirty="0"/>
              <a:t> </a:t>
            </a:r>
            <a:r>
              <a:rPr lang="en-US" sz="3200" dirty="0" err="1"/>
              <a:t>rehabilitation,incentive</a:t>
            </a:r>
            <a:r>
              <a:rPr lang="en-US" sz="3200" dirty="0"/>
              <a:t> </a:t>
            </a:r>
            <a:r>
              <a:rPr lang="en-US" sz="3200" dirty="0" err="1"/>
              <a:t>spirometry,physiotherapy</a:t>
            </a:r>
            <a:r>
              <a:rPr lang="en-US" sz="3200" dirty="0"/>
              <a:t>.</a:t>
            </a:r>
          </a:p>
        </p:txBody>
      </p:sp>
    </p:spTree>
    <p:extLst>
      <p:ext uri="{BB962C8B-B14F-4D97-AF65-F5344CB8AC3E}">
        <p14:creationId xmlns="" xmlns:p14="http://schemas.microsoft.com/office/powerpoint/2010/main" val="345390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HOTO-2020-02-19-01-40-53.jpg"/>
          <p:cNvPicPr>
            <a:picLocks noGrp="1" noChangeAspect="1"/>
          </p:cNvPicPr>
          <p:nvPr>
            <p:ph idx="1"/>
          </p:nvPr>
        </p:nvPicPr>
        <p:blipFill>
          <a:blip r:embed="rId2">
            <a:extLst>
              <a:ext uri="{28A0092B-C50C-407E-A947-70E740481C1C}">
                <a14:useLocalDpi xmlns="" xmlns:a14="http://schemas.microsoft.com/office/drawing/2010/main" val="0"/>
              </a:ext>
            </a:extLst>
          </a:blip>
          <a:srcRect l="-19111" r="-19111"/>
          <a:stretch>
            <a:fillRect/>
          </a:stretch>
        </p:blipFill>
        <p:spPr/>
      </p:pic>
    </p:spTree>
    <p:extLst>
      <p:ext uri="{BB962C8B-B14F-4D97-AF65-F5344CB8AC3E}">
        <p14:creationId xmlns="" xmlns:p14="http://schemas.microsoft.com/office/powerpoint/2010/main" val="244562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660" y="1813173"/>
            <a:ext cx="10472009" cy="1815882"/>
          </a:xfrm>
          <a:prstGeom prst="rect">
            <a:avLst/>
          </a:prstGeom>
        </p:spPr>
        <p:txBody>
          <a:bodyPr wrap="square">
            <a:spAutoFit/>
          </a:bodyPr>
          <a:lstStyle/>
          <a:p>
            <a:r>
              <a:rPr lang="en-US" sz="3600" dirty="0"/>
              <a:t>Q4.What laboratory investigations will you order for this patient and how they are useful in preoperative assessment in this </a:t>
            </a:r>
            <a:r>
              <a:rPr lang="en-US" sz="3600" dirty="0" smtClean="0"/>
              <a:t>patient</a:t>
            </a:r>
            <a:r>
              <a:rPr lang="en-US" sz="4000" dirty="0" smtClean="0"/>
              <a:t>.</a:t>
            </a:r>
            <a:endParaRPr lang="en-US" sz="3600" dirty="0"/>
          </a:p>
        </p:txBody>
      </p:sp>
    </p:spTree>
    <p:extLst>
      <p:ext uri="{BB962C8B-B14F-4D97-AF65-F5344CB8AC3E}">
        <p14:creationId xmlns="" xmlns:p14="http://schemas.microsoft.com/office/powerpoint/2010/main" val="30943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792" y="314529"/>
            <a:ext cx="11261109" cy="5078313"/>
          </a:xfrm>
          <a:prstGeom prst="rect">
            <a:avLst/>
          </a:prstGeom>
        </p:spPr>
        <p:txBody>
          <a:bodyPr wrap="square">
            <a:spAutoFit/>
          </a:bodyPr>
          <a:lstStyle/>
          <a:p>
            <a:r>
              <a:rPr lang="en-US" sz="3600" dirty="0"/>
              <a:t>4 .</a:t>
            </a:r>
            <a:r>
              <a:rPr lang="en-US" sz="3600" dirty="0" err="1"/>
              <a:t>Ans:HB,ECG,CXR,BT&amp;CT</a:t>
            </a:r>
            <a:r>
              <a:rPr lang="en-US" sz="3600" dirty="0"/>
              <a:t>,</a:t>
            </a:r>
          </a:p>
          <a:p>
            <a:r>
              <a:rPr lang="en-US" sz="3600" dirty="0"/>
              <a:t>CT Chest 2DEcho,ABG,PFT,:FEV1,FEV1/FVC,FEV1 25-75,DLCO,Fibre -</a:t>
            </a:r>
            <a:r>
              <a:rPr lang="en-US" sz="3600" dirty="0" err="1"/>
              <a:t>opticBronchiscopy</a:t>
            </a:r>
            <a:r>
              <a:rPr lang="en-US" sz="3600" dirty="0"/>
              <a:t>(Diagnostic</a:t>
            </a:r>
            <a:r>
              <a:rPr lang="en-US" sz="3600" dirty="0" smtClean="0"/>
              <a:t>),exercise tolerance tes,6 </a:t>
            </a:r>
            <a:r>
              <a:rPr lang="en-US" sz="3600" dirty="0" err="1" smtClean="0"/>
              <a:t>mt</a:t>
            </a:r>
            <a:r>
              <a:rPr lang="en-US" sz="3600" dirty="0" smtClean="0"/>
              <a:t> walk </a:t>
            </a:r>
            <a:r>
              <a:rPr lang="en-US" sz="3600" dirty="0" err="1" smtClean="0"/>
              <a:t>test,viral</a:t>
            </a:r>
            <a:r>
              <a:rPr lang="en-US" sz="3600" dirty="0" smtClean="0"/>
              <a:t> </a:t>
            </a:r>
            <a:r>
              <a:rPr lang="en-US" sz="3600" dirty="0" err="1" smtClean="0"/>
              <a:t>profile,immunisation</a:t>
            </a:r>
            <a:r>
              <a:rPr lang="en-US" sz="3600" dirty="0" smtClean="0"/>
              <a:t> status for influenza,</a:t>
            </a:r>
            <a:endParaRPr lang="en-US" sz="3600" dirty="0"/>
          </a:p>
          <a:p>
            <a:r>
              <a:rPr lang="en-US" sz="3600" dirty="0"/>
              <a:t>Sputum for AFB&amp; C/S.</a:t>
            </a:r>
          </a:p>
          <a:p>
            <a:r>
              <a:rPr lang="en-US" sz="3600" dirty="0"/>
              <a:t>These above tests with parameters will </a:t>
            </a:r>
            <a:r>
              <a:rPr lang="en-US" sz="3600" dirty="0" err="1" smtClean="0"/>
              <a:t>helpto</a:t>
            </a:r>
            <a:r>
              <a:rPr lang="en-US" sz="3600" dirty="0" smtClean="0"/>
              <a:t> know the how </a:t>
            </a:r>
            <a:r>
              <a:rPr lang="en-US" sz="3600" dirty="0" err="1" smtClean="0"/>
              <a:t>muchlung</a:t>
            </a:r>
            <a:r>
              <a:rPr lang="en-US" sz="3600" dirty="0" smtClean="0"/>
              <a:t> tissue is damaged help </a:t>
            </a:r>
            <a:r>
              <a:rPr lang="en-US" sz="3600" dirty="0"/>
              <a:t>in fit ness for pre op assessment and post op complications</a:t>
            </a:r>
          </a:p>
        </p:txBody>
      </p:sp>
    </p:spTree>
    <p:extLst>
      <p:ext uri="{BB962C8B-B14F-4D97-AF65-F5344CB8AC3E}">
        <p14:creationId xmlns="" xmlns:p14="http://schemas.microsoft.com/office/powerpoint/2010/main" val="1231778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00220-184908__02.jpg"/>
          <p:cNvPicPr>
            <a:picLocks noGrp="1" noChangeAspect="1"/>
          </p:cNvPicPr>
          <p:nvPr>
            <p:ph idx="1"/>
          </p:nvPr>
        </p:nvPicPr>
        <p:blipFill>
          <a:blip r:embed="rId2">
            <a:extLst>
              <a:ext uri="{28A0092B-C50C-407E-A947-70E740481C1C}">
                <a14:useLocalDpi xmlns="" xmlns:a14="http://schemas.microsoft.com/office/drawing/2010/main" val="0"/>
              </a:ext>
            </a:extLst>
          </a:blip>
          <a:srcRect l="-17739" r="-17739"/>
          <a:stretch>
            <a:fillRect/>
          </a:stretch>
        </p:blipFill>
        <p:spPr/>
      </p:pic>
    </p:spTree>
    <p:extLst>
      <p:ext uri="{BB962C8B-B14F-4D97-AF65-F5344CB8AC3E}">
        <p14:creationId xmlns="" xmlns:p14="http://schemas.microsoft.com/office/powerpoint/2010/main" val="90174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HOTO-2020-02-19-01-40-53.jpg"/>
          <p:cNvPicPr>
            <a:picLocks noGrp="1" noChangeAspect="1"/>
          </p:cNvPicPr>
          <p:nvPr>
            <p:ph idx="1"/>
          </p:nvPr>
        </p:nvPicPr>
        <p:blipFill>
          <a:blip r:embed="rId2">
            <a:extLst>
              <a:ext uri="{28A0092B-C50C-407E-A947-70E740481C1C}">
                <a14:useLocalDpi xmlns="" xmlns:a14="http://schemas.microsoft.com/office/drawing/2010/main" val="0"/>
              </a:ext>
            </a:extLst>
          </a:blip>
          <a:srcRect l="-19111" r="-19111"/>
          <a:stretch>
            <a:fillRect/>
          </a:stretch>
        </p:blipFill>
        <p:spPr/>
      </p:pic>
    </p:spTree>
    <p:extLst>
      <p:ext uri="{BB962C8B-B14F-4D97-AF65-F5344CB8AC3E}">
        <p14:creationId xmlns="" xmlns:p14="http://schemas.microsoft.com/office/powerpoint/2010/main" val="1052516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2020-02-19-01-40-26.jpg"/>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6016" t="760" r="-1794" b="-760"/>
          <a:stretch/>
        </p:blipFill>
        <p:spPr>
          <a:xfrm>
            <a:off x="469937" y="1634574"/>
            <a:ext cx="10972800" cy="4525963"/>
          </a:xfrm>
        </p:spPr>
      </p:pic>
    </p:spTree>
    <p:extLst>
      <p:ext uri="{BB962C8B-B14F-4D97-AF65-F5344CB8AC3E}">
        <p14:creationId xmlns="" xmlns:p14="http://schemas.microsoft.com/office/powerpoint/2010/main" val="214106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00220-213417.jpg"/>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10061" r="-3362"/>
          <a:stretch/>
        </p:blipFill>
        <p:spPr>
          <a:xfrm>
            <a:off x="192618" y="1312863"/>
            <a:ext cx="11999383" cy="5440362"/>
          </a:xfrm>
        </p:spPr>
      </p:pic>
    </p:spTree>
    <p:extLst>
      <p:ext uri="{BB962C8B-B14F-4D97-AF65-F5344CB8AC3E}">
        <p14:creationId xmlns="" xmlns:p14="http://schemas.microsoft.com/office/powerpoint/2010/main" val="3260619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547.jpg"/>
          <p:cNvPicPr>
            <a:picLocks noGrp="1" noChangeAspect="1"/>
          </p:cNvPicPr>
          <p:nvPr>
            <p:ph idx="1"/>
          </p:nvPr>
        </p:nvPicPr>
        <p:blipFill>
          <a:blip r:embed="rId2">
            <a:extLst>
              <a:ext uri="{28A0092B-C50C-407E-A947-70E740481C1C}">
                <a14:useLocalDpi xmlns="" xmlns:a14="http://schemas.microsoft.com/office/drawing/2010/main" val="0"/>
              </a:ext>
            </a:extLst>
          </a:blip>
          <a:srcRect t="13291" b="13291"/>
          <a:stretch>
            <a:fillRect/>
          </a:stretch>
        </p:blipFill>
        <p:spPr/>
      </p:pic>
    </p:spTree>
    <p:extLst>
      <p:ext uri="{BB962C8B-B14F-4D97-AF65-F5344CB8AC3E}">
        <p14:creationId xmlns="" xmlns:p14="http://schemas.microsoft.com/office/powerpoint/2010/main" val="276992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518" y="590392"/>
            <a:ext cx="12041481" cy="2308324"/>
          </a:xfrm>
          <a:prstGeom prst="rect">
            <a:avLst/>
          </a:prstGeom>
        </p:spPr>
        <p:txBody>
          <a:bodyPr wrap="square">
            <a:spAutoFit/>
          </a:bodyPr>
          <a:lstStyle/>
          <a:p>
            <a:r>
              <a:rPr lang="en-US" sz="3600" dirty="0"/>
              <a:t>Q 1 How the history of the disease &amp; personal history , habits of the patient is helpful in this 60 year old patient , chronic smoker with hemoptysis for </a:t>
            </a:r>
            <a:r>
              <a:rPr lang="en-US" sz="3600" dirty="0" err="1"/>
              <a:t>lobesctomy</a:t>
            </a:r>
            <a:r>
              <a:rPr lang="en-US" sz="3600" dirty="0"/>
              <a:t> of lung.</a:t>
            </a:r>
          </a:p>
          <a:p>
            <a:r>
              <a:rPr lang="en-US" sz="3600" dirty="0"/>
              <a:t>How to differentiate between </a:t>
            </a:r>
            <a:r>
              <a:rPr lang="en-US" sz="3600" dirty="0" err="1"/>
              <a:t>heamoptysis</a:t>
            </a:r>
            <a:r>
              <a:rPr lang="en-US" sz="3600" dirty="0"/>
              <a:t> and </a:t>
            </a:r>
            <a:r>
              <a:rPr lang="en-US" sz="3600" dirty="0" err="1"/>
              <a:t>haemetemesis</a:t>
            </a:r>
            <a:endParaRPr lang="en-US" sz="3600" dirty="0"/>
          </a:p>
        </p:txBody>
      </p:sp>
    </p:spTree>
    <p:extLst>
      <p:ext uri="{BB962C8B-B14F-4D97-AF65-F5344CB8AC3E}">
        <p14:creationId xmlns="" xmlns:p14="http://schemas.microsoft.com/office/powerpoint/2010/main" val="241872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00220-184913__02.jpg"/>
          <p:cNvPicPr>
            <a:picLocks noGrp="1" noChangeAspect="1"/>
          </p:cNvPicPr>
          <p:nvPr>
            <p:ph idx="1"/>
          </p:nvPr>
        </p:nvPicPr>
        <p:blipFill>
          <a:blip r:embed="rId2">
            <a:extLst>
              <a:ext uri="{28A0092B-C50C-407E-A947-70E740481C1C}">
                <a14:useLocalDpi xmlns="" xmlns:a14="http://schemas.microsoft.com/office/drawing/2010/main" val="0"/>
              </a:ext>
            </a:extLst>
          </a:blip>
          <a:srcRect t="-57253" b="-57253"/>
          <a:stretch>
            <a:fillRect/>
          </a:stretch>
        </p:blipFill>
        <p:spPr/>
      </p:pic>
    </p:spTree>
    <p:extLst>
      <p:ext uri="{BB962C8B-B14F-4D97-AF65-F5344CB8AC3E}">
        <p14:creationId xmlns="" xmlns:p14="http://schemas.microsoft.com/office/powerpoint/2010/main" val="546557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2020-02-19-01-40-26.jpg"/>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6016" t="760" r="-1794" b="-760"/>
          <a:stretch/>
        </p:blipFill>
        <p:spPr>
          <a:xfrm>
            <a:off x="469937" y="1634574"/>
            <a:ext cx="10972800" cy="4525963"/>
          </a:xfrm>
        </p:spPr>
      </p:pic>
    </p:spTree>
    <p:extLst>
      <p:ext uri="{BB962C8B-B14F-4D97-AF65-F5344CB8AC3E}">
        <p14:creationId xmlns="" xmlns:p14="http://schemas.microsoft.com/office/powerpoint/2010/main" val="3261799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627" y="1166843"/>
            <a:ext cx="10619965" cy="1323439"/>
          </a:xfrm>
          <a:prstGeom prst="rect">
            <a:avLst/>
          </a:prstGeom>
        </p:spPr>
        <p:txBody>
          <a:bodyPr wrap="square">
            <a:spAutoFit/>
          </a:bodyPr>
          <a:lstStyle/>
          <a:p>
            <a:r>
              <a:rPr lang="en-US" sz="4000" dirty="0"/>
              <a:t>Q5.What are the causes of </a:t>
            </a:r>
            <a:r>
              <a:rPr lang="en-US" sz="4000" dirty="0" err="1"/>
              <a:t>Anaemia</a:t>
            </a:r>
            <a:r>
              <a:rPr lang="en-US" sz="4000" dirty="0"/>
              <a:t> in this </a:t>
            </a:r>
            <a:r>
              <a:rPr lang="en-US" sz="4000" dirty="0" err="1"/>
              <a:t>case,Will</a:t>
            </a:r>
            <a:r>
              <a:rPr lang="en-US" sz="4000" dirty="0"/>
              <a:t> you transfuse the blood.</a:t>
            </a:r>
          </a:p>
        </p:txBody>
      </p:sp>
    </p:spTree>
    <p:extLst>
      <p:ext uri="{BB962C8B-B14F-4D97-AF65-F5344CB8AC3E}">
        <p14:creationId xmlns="" xmlns:p14="http://schemas.microsoft.com/office/powerpoint/2010/main" val="174191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624.jpg"/>
          <p:cNvPicPr>
            <a:picLocks noGrp="1" noChangeAspect="1"/>
          </p:cNvPicPr>
          <p:nvPr>
            <p:ph idx="1"/>
          </p:nvPr>
        </p:nvPicPr>
        <p:blipFill>
          <a:blip r:embed="rId2">
            <a:extLst>
              <a:ext uri="{28A0092B-C50C-407E-A947-70E740481C1C}">
                <a14:useLocalDpi xmlns="" xmlns:a14="http://schemas.microsoft.com/office/drawing/2010/main" val="0"/>
              </a:ext>
            </a:extLst>
          </a:blip>
          <a:srcRect l="-18688" r="-18688"/>
          <a:stretch>
            <a:fillRect/>
          </a:stretch>
        </p:blipFill>
        <p:spPr/>
      </p:pic>
    </p:spTree>
    <p:extLst>
      <p:ext uri="{BB962C8B-B14F-4D97-AF65-F5344CB8AC3E}">
        <p14:creationId xmlns="" xmlns:p14="http://schemas.microsoft.com/office/powerpoint/2010/main" val="144399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HOTO-2020-02-19-01-43-08.jpg"/>
          <p:cNvPicPr>
            <a:picLocks noGrp="1" noChangeAspect="1"/>
          </p:cNvPicPr>
          <p:nvPr>
            <p:ph idx="1"/>
          </p:nvPr>
        </p:nvPicPr>
        <p:blipFill>
          <a:blip r:embed="rId2">
            <a:extLst>
              <a:ext uri="{28A0092B-C50C-407E-A947-70E740481C1C}">
                <a14:useLocalDpi xmlns="" xmlns:a14="http://schemas.microsoft.com/office/drawing/2010/main" val="0"/>
              </a:ext>
            </a:extLst>
          </a:blip>
          <a:srcRect l="-18831" r="-18831"/>
          <a:stretch>
            <a:fillRect/>
          </a:stretch>
        </p:blipFill>
        <p:spPr/>
      </p:pic>
    </p:spTree>
    <p:extLst>
      <p:ext uri="{BB962C8B-B14F-4D97-AF65-F5344CB8AC3E}">
        <p14:creationId xmlns="" xmlns:p14="http://schemas.microsoft.com/office/powerpoint/2010/main" val="1559932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243" y="820018"/>
            <a:ext cx="9452756" cy="4524315"/>
          </a:xfrm>
          <a:prstGeom prst="rect">
            <a:avLst/>
          </a:prstGeom>
        </p:spPr>
        <p:txBody>
          <a:bodyPr wrap="square">
            <a:spAutoFit/>
          </a:bodyPr>
          <a:lstStyle/>
          <a:p>
            <a:r>
              <a:rPr lang="en-US" sz="3600" dirty="0"/>
              <a:t>Q6.What are the CXR findings in </a:t>
            </a:r>
            <a:r>
              <a:rPr lang="en-US" sz="3600" dirty="0" err="1"/>
              <a:t>bronchiectasis?What</a:t>
            </a:r>
            <a:r>
              <a:rPr lang="en-US" sz="3600" dirty="0"/>
              <a:t> are the evidences of pulmonary hypertension in CXR?.</a:t>
            </a:r>
          </a:p>
          <a:p>
            <a:r>
              <a:rPr lang="en-US" sz="3600" dirty="0"/>
              <a:t>ECHO – when will you order echocardiography evaluation in this patient how will you assess the degree of pulmonary hypertension</a:t>
            </a:r>
          </a:p>
          <a:p>
            <a:r>
              <a:rPr lang="en-US" sz="3600" dirty="0"/>
              <a:t>Classify PHT, symptoms and anesthetic implication?</a:t>
            </a:r>
          </a:p>
        </p:txBody>
      </p:sp>
    </p:spTree>
    <p:extLst>
      <p:ext uri="{BB962C8B-B14F-4D97-AF65-F5344CB8AC3E}">
        <p14:creationId xmlns="" xmlns:p14="http://schemas.microsoft.com/office/powerpoint/2010/main" val="1594696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0449"/>
            <a:ext cx="12559836" cy="5262979"/>
          </a:xfrm>
          <a:prstGeom prst="rect">
            <a:avLst/>
          </a:prstGeom>
        </p:spPr>
        <p:txBody>
          <a:bodyPr wrap="square">
            <a:spAutoFit/>
          </a:bodyPr>
          <a:lstStyle/>
          <a:p>
            <a:r>
              <a:rPr lang="en-US" sz="2800" dirty="0"/>
              <a:t>6Ans:CxR findings in </a:t>
            </a:r>
            <a:r>
              <a:rPr lang="en-US" sz="2800" dirty="0" err="1"/>
              <a:t>bronchactasis</a:t>
            </a:r>
            <a:r>
              <a:rPr lang="en-US" sz="2800" dirty="0"/>
              <a:t> Tram </a:t>
            </a:r>
            <a:r>
              <a:rPr lang="en-US" sz="2800" dirty="0" err="1"/>
              <a:t>track,cylindrical,signet</a:t>
            </a:r>
            <a:r>
              <a:rPr lang="en-US" sz="2800" dirty="0"/>
              <a:t> ring type opacities are seen in lungs .</a:t>
            </a:r>
          </a:p>
          <a:p>
            <a:endParaRPr lang="en-US" sz="2800" dirty="0"/>
          </a:p>
          <a:p>
            <a:r>
              <a:rPr lang="en-US" sz="2800" dirty="0"/>
              <a:t>Tram track appearance </a:t>
            </a:r>
          </a:p>
          <a:p>
            <a:endParaRPr lang="en-US" sz="2800" dirty="0"/>
          </a:p>
          <a:p>
            <a:r>
              <a:rPr lang="en-US" sz="2800" dirty="0"/>
              <a:t>Cylindrical in cystic fibrosis</a:t>
            </a:r>
          </a:p>
          <a:p>
            <a:endParaRPr lang="en-US" sz="2800" dirty="0"/>
          </a:p>
          <a:p>
            <a:r>
              <a:rPr lang="en-US" sz="2800" dirty="0"/>
              <a:t>Signet ring appearance opacities in lung tissue</a:t>
            </a:r>
          </a:p>
          <a:p>
            <a:endParaRPr lang="en-US" sz="2800" dirty="0"/>
          </a:p>
          <a:p>
            <a:r>
              <a:rPr lang="en-US" sz="2800" dirty="0"/>
              <a:t>All </a:t>
            </a:r>
            <a:r>
              <a:rPr lang="en-US" sz="2800" dirty="0" err="1"/>
              <a:t>Anaesthesia</a:t>
            </a:r>
            <a:r>
              <a:rPr lang="en-US" sz="2800" dirty="0"/>
              <a:t> drugs both I.V &amp;Inhalational agents will decrease systemic blood pressure have deleterious effects on tissues oxygenation in PAH </a:t>
            </a:r>
            <a:r>
              <a:rPr lang="en-US" sz="2800" dirty="0" err="1"/>
              <a:t>patients.Treatment</a:t>
            </a:r>
            <a:r>
              <a:rPr lang="en-US" sz="2800" dirty="0"/>
              <a:t> of PAH depending on The etiology &amp;plan for </a:t>
            </a:r>
            <a:r>
              <a:rPr lang="en-US" sz="2800" dirty="0" err="1"/>
              <a:t>Anaesthesia</a:t>
            </a:r>
            <a:r>
              <a:rPr lang="en-US" sz="2800" dirty="0"/>
              <a:t> &amp;surgery.</a:t>
            </a:r>
          </a:p>
        </p:txBody>
      </p:sp>
    </p:spTree>
    <p:extLst>
      <p:ext uri="{BB962C8B-B14F-4D97-AF65-F5344CB8AC3E}">
        <p14:creationId xmlns="" xmlns:p14="http://schemas.microsoft.com/office/powerpoint/2010/main" val="2390924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436.jpg"/>
          <p:cNvPicPr>
            <a:picLocks noGrp="1" noChangeAspect="1"/>
          </p:cNvPicPr>
          <p:nvPr>
            <p:ph idx="1"/>
          </p:nvPr>
        </p:nvPicPr>
        <p:blipFill>
          <a:blip r:embed="rId2">
            <a:extLst>
              <a:ext uri="{28A0092B-C50C-407E-A947-70E740481C1C}">
                <a14:useLocalDpi xmlns="" xmlns:a14="http://schemas.microsoft.com/office/drawing/2010/main" val="0"/>
              </a:ext>
            </a:extLst>
          </a:blip>
          <a:srcRect t="28577" b="28577"/>
          <a:stretch>
            <a:fillRect/>
          </a:stretch>
        </p:blipFill>
        <p:spPr/>
      </p:pic>
    </p:spTree>
    <p:extLst>
      <p:ext uri="{BB962C8B-B14F-4D97-AF65-F5344CB8AC3E}">
        <p14:creationId xmlns="" xmlns:p14="http://schemas.microsoft.com/office/powerpoint/2010/main" val="3737248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459.jpg"/>
          <p:cNvPicPr>
            <a:picLocks noGrp="1" noChangeAspect="1"/>
          </p:cNvPicPr>
          <p:nvPr>
            <p:ph idx="1"/>
          </p:nvPr>
        </p:nvPicPr>
        <p:blipFill>
          <a:blip r:embed="rId2">
            <a:extLst>
              <a:ext uri="{28A0092B-C50C-407E-A947-70E740481C1C}">
                <a14:useLocalDpi xmlns="" xmlns:a14="http://schemas.microsoft.com/office/drawing/2010/main" val="0"/>
              </a:ext>
            </a:extLst>
          </a:blip>
          <a:srcRect t="31657" b="31657"/>
          <a:stretch>
            <a:fillRect/>
          </a:stretch>
        </p:blipFill>
        <p:spPr/>
      </p:pic>
    </p:spTree>
    <p:extLst>
      <p:ext uri="{BB962C8B-B14F-4D97-AF65-F5344CB8AC3E}">
        <p14:creationId xmlns="" xmlns:p14="http://schemas.microsoft.com/office/powerpoint/2010/main" val="1226291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00220-213417.jpg"/>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10061" r="-3362"/>
          <a:stretch/>
        </p:blipFill>
        <p:spPr>
          <a:xfrm>
            <a:off x="192618" y="1312863"/>
            <a:ext cx="11999383" cy="5440362"/>
          </a:xfrm>
        </p:spPr>
      </p:pic>
    </p:spTree>
    <p:extLst>
      <p:ext uri="{BB962C8B-B14F-4D97-AF65-F5344CB8AC3E}">
        <p14:creationId xmlns="" xmlns:p14="http://schemas.microsoft.com/office/powerpoint/2010/main" val="1063383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52" y="0"/>
            <a:ext cx="11477037" cy="4524315"/>
          </a:xfrm>
          <a:prstGeom prst="rect">
            <a:avLst/>
          </a:prstGeom>
        </p:spPr>
        <p:txBody>
          <a:bodyPr wrap="square">
            <a:spAutoFit/>
          </a:bodyPr>
          <a:lstStyle/>
          <a:p>
            <a:r>
              <a:rPr lang="en-US" sz="3600" dirty="0" err="1"/>
              <a:t>Ans:Ans</a:t>
            </a:r>
            <a:r>
              <a:rPr lang="en-US" sz="3600" dirty="0"/>
              <a:t> 1.H/o immune &amp;allergy ,</a:t>
            </a:r>
            <a:r>
              <a:rPr lang="en-US" sz="3600" dirty="0" err="1"/>
              <a:t>aspiration,airway</a:t>
            </a:r>
            <a:r>
              <a:rPr lang="en-US" sz="3600" dirty="0"/>
              <a:t> </a:t>
            </a:r>
            <a:r>
              <a:rPr lang="en-US" sz="3600" dirty="0" err="1"/>
              <a:t>obstruction,viral&amp;</a:t>
            </a:r>
            <a:r>
              <a:rPr lang="en-US" sz="3600" dirty="0" err="1" smtClean="0"/>
              <a:t>Bacterial,aspergillosis</a:t>
            </a:r>
            <a:r>
              <a:rPr lang="en-US" sz="3600" dirty="0" smtClean="0"/>
              <a:t> </a:t>
            </a:r>
            <a:r>
              <a:rPr lang="en-US" sz="3600" dirty="0" err="1"/>
              <a:t>infections,disorders</a:t>
            </a:r>
            <a:r>
              <a:rPr lang="en-US" sz="3600" dirty="0"/>
              <a:t> ,</a:t>
            </a:r>
            <a:r>
              <a:rPr lang="en-US" sz="3600" dirty="0" smtClean="0"/>
              <a:t> </a:t>
            </a:r>
            <a:r>
              <a:rPr lang="en-US" sz="3600" dirty="0" err="1" smtClean="0"/>
              <a:t>ciliarymotility</a:t>
            </a:r>
            <a:r>
              <a:rPr lang="en-US" sz="3600" dirty="0" err="1"/>
              <a:t>,disorders</a:t>
            </a:r>
            <a:r>
              <a:rPr lang="en-US" sz="3600" dirty="0"/>
              <a:t> of mucus secretions-cystic </a:t>
            </a:r>
            <a:r>
              <a:rPr lang="en-US" sz="3600" dirty="0" err="1" smtClean="0"/>
              <a:t>fibrosis,Mucovisidosis,Kartagenus</a:t>
            </a:r>
            <a:r>
              <a:rPr lang="en-US" sz="3600" dirty="0" smtClean="0"/>
              <a:t> syndrome </a:t>
            </a:r>
            <a:r>
              <a:rPr lang="en-US" sz="3600" dirty="0"/>
              <a:t>and personal habits </a:t>
            </a:r>
            <a:r>
              <a:rPr lang="en-US" sz="3600" dirty="0" err="1" smtClean="0"/>
              <a:t>likeSmoking</a:t>
            </a:r>
            <a:r>
              <a:rPr lang="en-US" sz="3600" dirty="0" err="1"/>
              <a:t>,Alcohol</a:t>
            </a:r>
            <a:r>
              <a:rPr lang="en-US" sz="3600" dirty="0"/>
              <a:t> are the major contributing factors and </a:t>
            </a:r>
            <a:r>
              <a:rPr lang="en-US" sz="3600" dirty="0" err="1" smtClean="0"/>
              <a:t>somehabits</a:t>
            </a:r>
            <a:r>
              <a:rPr lang="en-US" sz="3600" dirty="0"/>
              <a:t>(personal)are preventable for </a:t>
            </a:r>
            <a:r>
              <a:rPr lang="en-US" sz="3600" dirty="0" smtClean="0"/>
              <a:t>  </a:t>
            </a:r>
            <a:r>
              <a:rPr lang="en-US" sz="3600" dirty="0"/>
              <a:t>the </a:t>
            </a:r>
            <a:r>
              <a:rPr lang="en-US" sz="3600" dirty="0" smtClean="0"/>
              <a:t>disease, </a:t>
            </a:r>
            <a:r>
              <a:rPr lang="en-US" sz="3600" dirty="0"/>
              <a:t>either partially or  completely in the progress of the disease.</a:t>
            </a:r>
          </a:p>
        </p:txBody>
      </p:sp>
    </p:spTree>
    <p:extLst>
      <p:ext uri="{BB962C8B-B14F-4D97-AF65-F5344CB8AC3E}">
        <p14:creationId xmlns="" xmlns:p14="http://schemas.microsoft.com/office/powerpoint/2010/main" val="1655767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858" y="879590"/>
            <a:ext cx="9324836" cy="4401205"/>
          </a:xfrm>
          <a:prstGeom prst="rect">
            <a:avLst/>
          </a:prstGeom>
        </p:spPr>
        <p:txBody>
          <a:bodyPr wrap="square">
            <a:spAutoFit/>
          </a:bodyPr>
          <a:lstStyle/>
          <a:p>
            <a:r>
              <a:rPr lang="en-US" sz="2800" dirty="0"/>
              <a:t>Q7.ABG shows CO2 retention – what are the factors associated with high morbidity in thoracic surgery.HCO3 is 30, what are the risks of washing off CO2 </a:t>
            </a:r>
            <a:r>
              <a:rPr lang="en-US" sz="2800" dirty="0" err="1"/>
              <a:t>intraoperatively.PFT</a:t>
            </a:r>
            <a:r>
              <a:rPr lang="en-US" sz="2800" dirty="0"/>
              <a:t> – what is the use of PFT in these cases?</a:t>
            </a:r>
          </a:p>
          <a:p>
            <a:r>
              <a:rPr lang="en-US" sz="2800" dirty="0"/>
              <a:t>Describe the pulmonary function tests done at bedside how are they implied here in this </a:t>
            </a:r>
            <a:r>
              <a:rPr lang="en-US" sz="2800" dirty="0" err="1"/>
              <a:t>patient.Describe</a:t>
            </a:r>
            <a:r>
              <a:rPr lang="en-US" sz="2800" dirty="0"/>
              <a:t> the pre op measures to be taken to </a:t>
            </a:r>
            <a:r>
              <a:rPr lang="en-US" sz="2800" dirty="0" err="1"/>
              <a:t>optimise</a:t>
            </a:r>
            <a:r>
              <a:rPr lang="en-US" sz="2800" dirty="0"/>
              <a:t> this patient for the planned surgery and </a:t>
            </a:r>
            <a:r>
              <a:rPr lang="en-US" sz="2800" dirty="0" err="1"/>
              <a:t>anaesthesia</a:t>
            </a:r>
            <a:r>
              <a:rPr lang="en-US" sz="2800" dirty="0"/>
              <a:t>. ?</a:t>
            </a:r>
          </a:p>
          <a:p>
            <a:r>
              <a:rPr lang="en-US" sz="2800" dirty="0"/>
              <a:t>How will you do postural drainage? How will you drain right middle lobe by postural drainage</a:t>
            </a:r>
          </a:p>
        </p:txBody>
      </p:sp>
    </p:spTree>
    <p:extLst>
      <p:ext uri="{BB962C8B-B14F-4D97-AF65-F5344CB8AC3E}">
        <p14:creationId xmlns="" xmlns:p14="http://schemas.microsoft.com/office/powerpoint/2010/main" val="3201224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901" y="989744"/>
            <a:ext cx="10817241" cy="3046988"/>
          </a:xfrm>
          <a:prstGeom prst="rect">
            <a:avLst/>
          </a:prstGeom>
        </p:spPr>
        <p:txBody>
          <a:bodyPr wrap="square">
            <a:spAutoFit/>
          </a:bodyPr>
          <a:lstStyle/>
          <a:p>
            <a:r>
              <a:rPr lang="en-US" sz="3200" dirty="0"/>
              <a:t>7.Ans:Permissive </a:t>
            </a:r>
            <a:r>
              <a:rPr lang="en-US" sz="3200" dirty="0" err="1"/>
              <a:t>hypercapnia</a:t>
            </a:r>
            <a:r>
              <a:rPr lang="en-US" sz="3200" dirty="0"/>
              <a:t> is allowable to prevent morbidity&amp; mortality in the perioperative period .PFT-bed side Cough </a:t>
            </a:r>
            <a:r>
              <a:rPr lang="en-US" sz="3200" dirty="0" err="1"/>
              <a:t>test,Wheeze</a:t>
            </a:r>
            <a:r>
              <a:rPr lang="en-US" sz="3200" dirty="0"/>
              <a:t> </a:t>
            </a:r>
            <a:r>
              <a:rPr lang="en-US" sz="3200" dirty="0" err="1"/>
              <a:t>test,Maximum</a:t>
            </a:r>
            <a:r>
              <a:rPr lang="en-US" sz="3200" dirty="0"/>
              <a:t> laryngeal </a:t>
            </a:r>
            <a:r>
              <a:rPr lang="en-US" sz="3200" dirty="0" err="1"/>
              <a:t>height,Forced</a:t>
            </a:r>
            <a:r>
              <a:rPr lang="en-US" sz="3200" dirty="0"/>
              <a:t> Expiratory </a:t>
            </a:r>
            <a:r>
              <a:rPr lang="en-US" sz="3200" dirty="0" err="1"/>
              <a:t>Time,BHT,Sniders</a:t>
            </a:r>
            <a:r>
              <a:rPr lang="en-US" sz="3200" dirty="0"/>
              <a:t> match </a:t>
            </a:r>
            <a:r>
              <a:rPr lang="en-US" sz="3200" dirty="0" err="1"/>
              <a:t>test,Single</a:t>
            </a:r>
            <a:r>
              <a:rPr lang="en-US" sz="3200" dirty="0"/>
              <a:t> breath count </a:t>
            </a:r>
            <a:r>
              <a:rPr lang="en-US" sz="3200" dirty="0" err="1"/>
              <a:t>test,PEFR,these</a:t>
            </a:r>
            <a:r>
              <a:rPr lang="en-US" sz="3200" dirty="0"/>
              <a:t> tests will help to know the reserve </a:t>
            </a:r>
            <a:r>
              <a:rPr lang="en-US" sz="3200" dirty="0" err="1"/>
              <a:t>capacity,Effort</a:t>
            </a:r>
            <a:r>
              <a:rPr lang="en-US" sz="3200" dirty="0"/>
              <a:t> tolerance of lung tissue in this patient.</a:t>
            </a:r>
          </a:p>
        </p:txBody>
      </p:sp>
    </p:spTree>
    <p:extLst>
      <p:ext uri="{BB962C8B-B14F-4D97-AF65-F5344CB8AC3E}">
        <p14:creationId xmlns="" xmlns:p14="http://schemas.microsoft.com/office/powerpoint/2010/main" val="86937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429" y="514674"/>
            <a:ext cx="11392625" cy="5078313"/>
          </a:xfrm>
          <a:prstGeom prst="rect">
            <a:avLst/>
          </a:prstGeom>
        </p:spPr>
        <p:txBody>
          <a:bodyPr wrap="square">
            <a:spAutoFit/>
          </a:bodyPr>
          <a:lstStyle/>
          <a:p>
            <a:r>
              <a:rPr lang="en-US" sz="3600" dirty="0"/>
              <a:t>Q8.Will you do a sputum culture, how will it affect your </a:t>
            </a:r>
            <a:r>
              <a:rPr lang="en-US" sz="3600" dirty="0" err="1"/>
              <a:t>management?.Will</a:t>
            </a:r>
            <a:r>
              <a:rPr lang="en-US" sz="3600" dirty="0"/>
              <a:t> you delay surgery to treat infection?</a:t>
            </a:r>
          </a:p>
          <a:p>
            <a:r>
              <a:rPr lang="en-US" sz="3600" dirty="0"/>
              <a:t>Will you start prophylactic </a:t>
            </a:r>
            <a:r>
              <a:rPr lang="en-US" sz="3600" dirty="0" err="1"/>
              <a:t>antibiotics?.How</a:t>
            </a:r>
            <a:r>
              <a:rPr lang="en-US" sz="3600" dirty="0"/>
              <a:t> do you assess the tolerance of the proposed lung resection in this patient.</a:t>
            </a:r>
          </a:p>
          <a:p>
            <a:r>
              <a:rPr lang="en-US" sz="3600" dirty="0"/>
              <a:t>What will be your preoperative advice</a:t>
            </a:r>
            <a:r>
              <a:rPr lang="en-US" sz="3600" dirty="0" smtClean="0"/>
              <a:t>?</a:t>
            </a:r>
            <a:r>
              <a:rPr lang="en-US" sz="3600" dirty="0"/>
              <a:t> How do you predict post op pulmonary complications.</a:t>
            </a:r>
          </a:p>
          <a:p>
            <a:r>
              <a:rPr lang="en-US" sz="3600" dirty="0"/>
              <a:t>When do you say this patient is unfit for </a:t>
            </a:r>
            <a:r>
              <a:rPr lang="en-US" sz="3600" dirty="0" err="1"/>
              <a:t>Rt</a:t>
            </a:r>
            <a:r>
              <a:rPr lang="en-US" sz="3600" dirty="0"/>
              <a:t> lower lobe lobectomy under </a:t>
            </a:r>
            <a:r>
              <a:rPr lang="en-US" sz="3600" dirty="0" err="1" smtClean="0"/>
              <a:t>anaesthesia</a:t>
            </a:r>
            <a:r>
              <a:rPr lang="en-US" sz="3600" dirty="0" smtClean="0"/>
              <a:t>.</a:t>
            </a:r>
            <a:endParaRPr lang="en-US" sz="3600" dirty="0"/>
          </a:p>
          <a:p>
            <a:endParaRPr lang="en-US" sz="3600" dirty="0"/>
          </a:p>
        </p:txBody>
      </p:sp>
    </p:spTree>
    <p:extLst>
      <p:ext uri="{BB962C8B-B14F-4D97-AF65-F5344CB8AC3E}">
        <p14:creationId xmlns="" xmlns:p14="http://schemas.microsoft.com/office/powerpoint/2010/main" val="2312235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627" y="1274564"/>
            <a:ext cx="10981636" cy="2862322"/>
          </a:xfrm>
          <a:prstGeom prst="rect">
            <a:avLst/>
          </a:prstGeom>
        </p:spPr>
        <p:txBody>
          <a:bodyPr wrap="square">
            <a:spAutoFit/>
          </a:bodyPr>
          <a:lstStyle/>
          <a:p>
            <a:r>
              <a:rPr lang="en-US" sz="3600" dirty="0"/>
              <a:t>8.Ans:we have to order Sputum for </a:t>
            </a:r>
            <a:r>
              <a:rPr lang="en-US" sz="3600" dirty="0" err="1"/>
              <a:t>AFB,and</a:t>
            </a:r>
            <a:r>
              <a:rPr lang="en-US" sz="3600" dirty="0"/>
              <a:t> for culture sensitivity to select &amp;treat the diseases pre-operatively for successful </a:t>
            </a:r>
            <a:r>
              <a:rPr lang="en-US" sz="3600" dirty="0" err="1"/>
              <a:t>outcome,if</a:t>
            </a:r>
            <a:r>
              <a:rPr lang="en-US" sz="3600" dirty="0"/>
              <a:t> it possible better to delay the </a:t>
            </a:r>
            <a:r>
              <a:rPr lang="en-US" sz="3600" dirty="0" err="1"/>
              <a:t>surgery,if</a:t>
            </a:r>
            <a:r>
              <a:rPr lang="en-US" sz="3600" dirty="0"/>
              <a:t> the time is not adequate start prophylactic antibiotics .</a:t>
            </a:r>
          </a:p>
        </p:txBody>
      </p:sp>
    </p:spTree>
    <p:extLst>
      <p:ext uri="{BB962C8B-B14F-4D97-AF65-F5344CB8AC3E}">
        <p14:creationId xmlns="" xmlns:p14="http://schemas.microsoft.com/office/powerpoint/2010/main" val="3843437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903" y="1466087"/>
            <a:ext cx="10488448" cy="2123658"/>
          </a:xfrm>
          <a:prstGeom prst="rect">
            <a:avLst/>
          </a:prstGeom>
        </p:spPr>
        <p:txBody>
          <a:bodyPr wrap="square">
            <a:spAutoFit/>
          </a:bodyPr>
          <a:lstStyle/>
          <a:p>
            <a:r>
              <a:rPr lang="en-US" sz="4400" dirty="0" smtClean="0"/>
              <a:t>9.Q. What </a:t>
            </a:r>
            <a:r>
              <a:rPr lang="en-US" sz="4400" dirty="0"/>
              <a:t>are your </a:t>
            </a:r>
            <a:r>
              <a:rPr lang="en-US" sz="4400" dirty="0" err="1"/>
              <a:t>Preop</a:t>
            </a:r>
            <a:r>
              <a:rPr lang="en-US" sz="4400" dirty="0"/>
              <a:t> orders, </a:t>
            </a:r>
            <a:r>
              <a:rPr lang="en-US" sz="4400" dirty="0" err="1"/>
              <a:t>premedication.What</a:t>
            </a:r>
            <a:r>
              <a:rPr lang="en-US" sz="4400" dirty="0"/>
              <a:t> is the technique of </a:t>
            </a:r>
            <a:r>
              <a:rPr lang="en-US" sz="4400" dirty="0" err="1"/>
              <a:t>anaesthesia</a:t>
            </a:r>
            <a:r>
              <a:rPr lang="en-US" sz="4400" dirty="0"/>
              <a:t> you are planning</a:t>
            </a:r>
            <a:r>
              <a:rPr lang="en-US" sz="3600" dirty="0" smtClean="0"/>
              <a:t>?</a:t>
            </a:r>
            <a:endParaRPr lang="en-US" sz="3600" dirty="0"/>
          </a:p>
        </p:txBody>
      </p:sp>
    </p:spTree>
    <p:extLst>
      <p:ext uri="{BB962C8B-B14F-4D97-AF65-F5344CB8AC3E}">
        <p14:creationId xmlns="" xmlns:p14="http://schemas.microsoft.com/office/powerpoint/2010/main" val="2420444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0615" y="933859"/>
            <a:ext cx="10291175" cy="3416320"/>
          </a:xfrm>
          <a:prstGeom prst="rect">
            <a:avLst/>
          </a:prstGeom>
        </p:spPr>
        <p:txBody>
          <a:bodyPr wrap="square">
            <a:spAutoFit/>
          </a:bodyPr>
          <a:lstStyle/>
          <a:p>
            <a:r>
              <a:rPr lang="en-US" sz="3600" dirty="0"/>
              <a:t>9.Ans:Quit the </a:t>
            </a:r>
            <a:r>
              <a:rPr lang="en-US" sz="3600" dirty="0" err="1"/>
              <a:t>smoking,alcohol,minimal</a:t>
            </a:r>
            <a:r>
              <a:rPr lang="en-US" sz="3600" dirty="0"/>
              <a:t> </a:t>
            </a:r>
            <a:r>
              <a:rPr lang="en-US" sz="3600" dirty="0" err="1"/>
              <a:t>anxiolytics,nebulisation,hydration,mucolytics,</a:t>
            </a:r>
            <a:r>
              <a:rPr lang="en-US" sz="3600" dirty="0" err="1" smtClean="0"/>
              <a:t>beta</a:t>
            </a:r>
            <a:r>
              <a:rPr lang="en-US" sz="3600" dirty="0" smtClean="0"/>
              <a:t> 2 </a:t>
            </a:r>
            <a:r>
              <a:rPr lang="en-US" sz="3600" dirty="0"/>
              <a:t>agonists (selective),PAC-</a:t>
            </a:r>
            <a:r>
              <a:rPr lang="en-US" sz="3600" dirty="0" err="1"/>
              <a:t>Airway,General</a:t>
            </a:r>
            <a:r>
              <a:rPr lang="en-US" sz="3600" dirty="0"/>
              <a:t> </a:t>
            </a:r>
            <a:r>
              <a:rPr lang="en-US" sz="3600" dirty="0" err="1"/>
              <a:t>examination,Required</a:t>
            </a:r>
            <a:r>
              <a:rPr lang="en-US" sz="3600" dirty="0"/>
              <a:t> investigations .The surgery planned under GA </a:t>
            </a:r>
            <a:r>
              <a:rPr lang="en-US" sz="3600" dirty="0" err="1" smtClean="0"/>
              <a:t>with</a:t>
            </a:r>
            <a:r>
              <a:rPr lang="en-US" sz="3600" dirty="0" err="1"/>
              <a:t>Double</a:t>
            </a:r>
            <a:r>
              <a:rPr lang="en-US" sz="3600" dirty="0"/>
              <a:t> lumen ET tube.</a:t>
            </a:r>
          </a:p>
          <a:p>
            <a:r>
              <a:rPr lang="en-US" sz="3600" dirty="0" smtClean="0"/>
              <a:t> </a:t>
            </a:r>
            <a:r>
              <a:rPr lang="en-US" sz="3600" dirty="0"/>
              <a:t>Epidural block for post op </a:t>
            </a:r>
            <a:r>
              <a:rPr lang="en-US" sz="3600" dirty="0" smtClean="0"/>
              <a:t>analgesia.</a:t>
            </a:r>
            <a:endParaRPr lang="en-US" sz="3600" dirty="0"/>
          </a:p>
        </p:txBody>
      </p:sp>
    </p:spTree>
    <p:extLst>
      <p:ext uri="{BB962C8B-B14F-4D97-AF65-F5344CB8AC3E}">
        <p14:creationId xmlns="" xmlns:p14="http://schemas.microsoft.com/office/powerpoint/2010/main" val="3837495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D6989-3E96-498E-B0BA-78DEE625C948}"/>
              </a:ext>
            </a:extLst>
          </p:cNvPr>
          <p:cNvSpPr>
            <a:spLocks noGrp="1"/>
          </p:cNvSpPr>
          <p:nvPr>
            <p:ph type="title"/>
          </p:nvPr>
        </p:nvSpPr>
        <p:spPr>
          <a:xfrm>
            <a:off x="980090" y="321606"/>
            <a:ext cx="10515600" cy="1325563"/>
          </a:xfrm>
        </p:spPr>
        <p:txBody>
          <a:bodyPr>
            <a:normAutofit fontScale="90000"/>
          </a:bodyPr>
          <a:lstStyle/>
          <a:p>
            <a:r>
              <a:rPr lang="en-IN" dirty="0"/>
              <a:t>What is  </a:t>
            </a:r>
            <a:r>
              <a:rPr lang="en-IN" b="1" dirty="0">
                <a:solidFill>
                  <a:srgbClr val="FF0000"/>
                </a:solidFill>
              </a:rPr>
              <a:t>“ Three leg model” </a:t>
            </a:r>
            <a:r>
              <a:rPr lang="en-IN" dirty="0"/>
              <a:t>of assessing the patient posted for thoracotomy with regard to tolerability and outcome?</a:t>
            </a:r>
          </a:p>
        </p:txBody>
      </p:sp>
      <p:sp>
        <p:nvSpPr>
          <p:cNvPr id="7" name="Content Placeholder 6">
            <a:extLst>
              <a:ext uri="{FF2B5EF4-FFF2-40B4-BE49-F238E27FC236}">
                <a16:creationId xmlns:a16="http://schemas.microsoft.com/office/drawing/2014/main" xmlns="" id="{A8C7278B-BF5F-4607-BCEC-D6F58B797C01}"/>
              </a:ext>
            </a:extLst>
          </p:cNvPr>
          <p:cNvSpPr>
            <a:spLocks noGrp="1"/>
          </p:cNvSpPr>
          <p:nvPr>
            <p:ph idx="1"/>
          </p:nvPr>
        </p:nvSpPr>
        <p:spPr>
          <a:xfrm>
            <a:off x="838200" y="2711669"/>
            <a:ext cx="4380186" cy="3465294"/>
          </a:xfrm>
        </p:spPr>
        <p:txBody>
          <a:bodyPr/>
          <a:lstStyle/>
          <a:p>
            <a:endParaRPr lang="en-IN" dirty="0"/>
          </a:p>
          <a:p>
            <a:endParaRPr lang="en-IN" dirty="0"/>
          </a:p>
          <a:p>
            <a:endParaRPr lang="en-IN" dirty="0"/>
          </a:p>
        </p:txBody>
      </p:sp>
      <p:graphicFrame>
        <p:nvGraphicFramePr>
          <p:cNvPr id="3" name="Diagram 2">
            <a:extLst>
              <a:ext uri="{FF2B5EF4-FFF2-40B4-BE49-F238E27FC236}">
                <a16:creationId xmlns:a16="http://schemas.microsoft.com/office/drawing/2014/main" xmlns="" id="{C46C5112-C344-43DD-AE15-EA08CFD2C46E}"/>
              </a:ext>
            </a:extLst>
          </p:cNvPr>
          <p:cNvGraphicFramePr/>
          <p:nvPr>
            <p:extLst>
              <p:ext uri="{D42A27DB-BD31-4B8C-83A1-F6EECF244321}">
                <p14:modId xmlns:p14="http://schemas.microsoft.com/office/powerpoint/2010/main" xmlns="" val="1869887288"/>
              </p:ext>
            </p:extLst>
          </p:nvPr>
        </p:nvGraphicFramePr>
        <p:xfrm>
          <a:off x="459829" y="2124566"/>
          <a:ext cx="9756226" cy="441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008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4A5F6-7184-40DC-8090-4E51F0DF9358}"/>
              </a:ext>
            </a:extLst>
          </p:cNvPr>
          <p:cNvSpPr>
            <a:spLocks noGrp="1"/>
          </p:cNvSpPr>
          <p:nvPr>
            <p:ph type="title"/>
          </p:nvPr>
        </p:nvSpPr>
        <p:spPr/>
        <p:txBody>
          <a:bodyPr/>
          <a:lstStyle/>
          <a:p>
            <a:r>
              <a:rPr lang="en-IN" dirty="0"/>
              <a:t>Risk factors for post operative pulmonary complications</a:t>
            </a:r>
          </a:p>
        </p:txBody>
      </p:sp>
      <p:sp>
        <p:nvSpPr>
          <p:cNvPr id="3" name="Content Placeholder 2">
            <a:extLst>
              <a:ext uri="{FF2B5EF4-FFF2-40B4-BE49-F238E27FC236}">
                <a16:creationId xmlns:a16="http://schemas.microsoft.com/office/drawing/2014/main" xmlns="" id="{532515BB-C0C7-4868-9508-BBBB9472C69B}"/>
              </a:ext>
            </a:extLst>
          </p:cNvPr>
          <p:cNvSpPr>
            <a:spLocks noGrp="1"/>
          </p:cNvSpPr>
          <p:nvPr>
            <p:ph idx="1"/>
          </p:nvPr>
        </p:nvSpPr>
        <p:spPr>
          <a:xfrm>
            <a:off x="838200" y="1825625"/>
            <a:ext cx="10134600" cy="1910803"/>
          </a:xfrm>
        </p:spPr>
        <p:txBody>
          <a:bodyPr/>
          <a:lstStyle/>
          <a:p>
            <a:r>
              <a:rPr lang="en-IN" dirty="0"/>
              <a:t>Respiratory mechanics</a:t>
            </a:r>
          </a:p>
          <a:p>
            <a:pPr lvl="1"/>
            <a:r>
              <a:rPr lang="en-IN" dirty="0"/>
              <a:t>FVC &lt; 50%</a:t>
            </a:r>
          </a:p>
          <a:p>
            <a:pPr lvl="1"/>
            <a:r>
              <a:rPr lang="en-IN" dirty="0"/>
              <a:t>forced expiratory volume in 1 second (FEV 1 ) &lt;2 L, and</a:t>
            </a:r>
          </a:p>
          <a:p>
            <a:pPr lvl="1"/>
            <a:r>
              <a:rPr lang="en-IN" dirty="0"/>
              <a:t>FEV1 /FVC &lt;50%.</a:t>
            </a:r>
          </a:p>
        </p:txBody>
      </p:sp>
      <p:sp>
        <p:nvSpPr>
          <p:cNvPr id="4" name="Rectangle 3">
            <a:extLst>
              <a:ext uri="{FF2B5EF4-FFF2-40B4-BE49-F238E27FC236}">
                <a16:creationId xmlns:a16="http://schemas.microsoft.com/office/drawing/2014/main" xmlns="" id="{67BFB3E5-E35C-4961-B6E6-BA9CEF76AE27}"/>
              </a:ext>
            </a:extLst>
          </p:cNvPr>
          <p:cNvSpPr/>
          <p:nvPr/>
        </p:nvSpPr>
        <p:spPr>
          <a:xfrm>
            <a:off x="0" y="4056920"/>
            <a:ext cx="11839903" cy="1323439"/>
          </a:xfrm>
          <a:prstGeom prst="rect">
            <a:avLst/>
          </a:prstGeom>
        </p:spPr>
        <p:txBody>
          <a:bodyPr wrap="square">
            <a:spAutoFit/>
          </a:bodyPr>
          <a:lstStyle/>
          <a:p>
            <a:pPr marL="457200" indent="-457200">
              <a:buFont typeface="Arial" panose="020B0604020202020204" pitchFamily="34" charset="0"/>
              <a:buChar char="•"/>
            </a:pPr>
            <a:r>
              <a:rPr lang="en-US" sz="2800" dirty="0"/>
              <a:t>Predicted postoperative FEV1</a:t>
            </a:r>
          </a:p>
          <a:p>
            <a:pPr marL="914400" lvl="1" indent="-457200">
              <a:buFont typeface="Arial" panose="020B0604020202020204" pitchFamily="34" charset="0"/>
              <a:buChar char="•"/>
            </a:pPr>
            <a:r>
              <a:rPr lang="en-US" sz="2800" dirty="0"/>
              <a:t>Most valid single test</a:t>
            </a:r>
          </a:p>
          <a:p>
            <a:pPr marL="914400" lvl="1" indent="-457200">
              <a:buFont typeface="Arial" panose="020B0604020202020204" pitchFamily="34" charset="0"/>
              <a:buChar char="•"/>
            </a:pPr>
            <a:r>
              <a:rPr lang="en-US" sz="2400" dirty="0"/>
              <a:t>PPO FEV1 % =  Pre opFEV1% X (1- functional sub seg to be removed /42 X100)</a:t>
            </a:r>
            <a:endParaRPr lang="en-IN" sz="2400" dirty="0"/>
          </a:p>
        </p:txBody>
      </p:sp>
    </p:spTree>
    <p:extLst>
      <p:ext uri="{BB962C8B-B14F-4D97-AF65-F5344CB8AC3E}">
        <p14:creationId xmlns:p14="http://schemas.microsoft.com/office/powerpoint/2010/main" xmlns="" val="22663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76241-FC3B-42F6-8F48-2A8FCBD54C50}"/>
              </a:ext>
            </a:extLst>
          </p:cNvPr>
          <p:cNvSpPr>
            <a:spLocks noGrp="1"/>
          </p:cNvSpPr>
          <p:nvPr>
            <p:ph type="title"/>
          </p:nvPr>
        </p:nvSpPr>
        <p:spPr>
          <a:xfrm>
            <a:off x="838200" y="286298"/>
            <a:ext cx="10515600" cy="1325563"/>
          </a:xfrm>
        </p:spPr>
        <p:txBody>
          <a:bodyPr/>
          <a:lstStyle/>
          <a:p>
            <a:r>
              <a:rPr lang="en-IN" dirty="0"/>
              <a:t>Respiratory Mechanics</a:t>
            </a:r>
          </a:p>
        </p:txBody>
      </p:sp>
      <p:pic>
        <p:nvPicPr>
          <p:cNvPr id="4" name="Picture 3">
            <a:extLst>
              <a:ext uri="{FF2B5EF4-FFF2-40B4-BE49-F238E27FC236}">
                <a16:creationId xmlns:a16="http://schemas.microsoft.com/office/drawing/2014/main" xmlns="" id="{FAC278B5-B7D3-4B26-B066-8E56CAC7ECD8}"/>
              </a:ext>
            </a:extLst>
          </p:cNvPr>
          <p:cNvPicPr/>
          <p:nvPr/>
        </p:nvPicPr>
        <p:blipFill rotWithShape="1">
          <a:blip r:embed="rId2">
            <a:extLst>
              <a:ext uri="{28A0092B-C50C-407E-A947-70E740481C1C}">
                <a14:useLocalDpi xmlns:a14="http://schemas.microsoft.com/office/drawing/2010/main" xmlns="" val="0"/>
              </a:ext>
            </a:extLst>
          </a:blip>
          <a:srcRect l="3323" t="28079" r="53635" b="4532"/>
          <a:stretch/>
        </p:blipFill>
        <p:spPr bwMode="auto">
          <a:xfrm>
            <a:off x="8686800" y="2096815"/>
            <a:ext cx="3045373" cy="3207596"/>
          </a:xfrm>
          <a:prstGeom prst="rect">
            <a:avLst/>
          </a:prstGeom>
          <a:ln>
            <a:noFill/>
          </a:ln>
          <a:extLst>
            <a:ext uri="{53640926-AAD7-44D8-BBD7-CCE9431645EC}">
              <a14:shadowObscured xmlns:a14="http://schemas.microsoft.com/office/drawing/2010/main" xmlns=""/>
            </a:ext>
          </a:extLst>
        </p:spPr>
      </p:pic>
      <p:sp>
        <p:nvSpPr>
          <p:cNvPr id="5" name="Rectangle 4">
            <a:extLst>
              <a:ext uri="{FF2B5EF4-FFF2-40B4-BE49-F238E27FC236}">
                <a16:creationId xmlns:a16="http://schemas.microsoft.com/office/drawing/2014/main" xmlns="" id="{DCEB6F24-9139-4344-B280-C671410FD0E4}"/>
              </a:ext>
            </a:extLst>
          </p:cNvPr>
          <p:cNvSpPr/>
          <p:nvPr/>
        </p:nvSpPr>
        <p:spPr>
          <a:xfrm>
            <a:off x="331076" y="1762928"/>
            <a:ext cx="8828689" cy="1852367"/>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For Left lower lobe  10/42 X 100   = 24%  </a:t>
            </a:r>
          </a:p>
          <a:p>
            <a:pPr marL="457200" indent="-457200">
              <a:lnSpc>
                <a:spcPct val="107000"/>
              </a:lnSpc>
              <a:spcAft>
                <a:spcPts val="800"/>
              </a:spcAft>
              <a:buFont typeface="Arial" panose="020B0604020202020204" pitchFamily="34" charset="0"/>
              <a:buChar cha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if  Pre op FEV1 is 55 %</a:t>
            </a:r>
          </a:p>
          <a:p>
            <a:pPr marL="914400" lvl="1" indent="-457200">
              <a:lnSpc>
                <a:spcPct val="107000"/>
              </a:lnSpc>
              <a:spcAft>
                <a:spcPts val="800"/>
              </a:spcAft>
              <a:buFont typeface="Arial" panose="020B0604020202020204" pitchFamily="34" charset="0"/>
              <a:buChar cha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55% X (1-24) =  42%</a:t>
            </a:r>
            <a:endParaRPr lang="en-IN"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ED6E8516-9971-4CAA-9A25-CBFCB674FC2F}"/>
              </a:ext>
            </a:extLst>
          </p:cNvPr>
          <p:cNvSpPr/>
          <p:nvPr/>
        </p:nvSpPr>
        <p:spPr>
          <a:xfrm>
            <a:off x="331076" y="5304411"/>
            <a:ext cx="9489970" cy="1077218"/>
          </a:xfrm>
          <a:prstGeom prst="rect">
            <a:avLst/>
          </a:prstGeom>
        </p:spPr>
        <p:txBody>
          <a:bodyPr wrap="none">
            <a:spAutoFit/>
          </a:bodyPr>
          <a:lstStyle/>
          <a:p>
            <a:pPr lvl="1"/>
            <a:r>
              <a:rPr lang="en-US" sz="3200" b="1" dirty="0"/>
              <a:t>&lt;40 : Risk factor for Post op  complications</a:t>
            </a:r>
          </a:p>
          <a:p>
            <a:pPr lvl="1"/>
            <a:r>
              <a:rPr lang="en-US" sz="3200" b="1" dirty="0">
                <a:solidFill>
                  <a:srgbClr val="FF0000"/>
                </a:solidFill>
              </a:rPr>
              <a:t>&lt; 30% are at high risk &amp; Post op ventilation required</a:t>
            </a:r>
            <a:endParaRPr lang="en-IN" sz="3200" b="1" dirty="0">
              <a:solidFill>
                <a:srgbClr val="FF0000"/>
              </a:solidFill>
            </a:endParaRPr>
          </a:p>
        </p:txBody>
      </p:sp>
    </p:spTree>
    <p:extLst>
      <p:ext uri="{BB962C8B-B14F-4D97-AF65-F5344CB8AC3E}">
        <p14:creationId xmlns:p14="http://schemas.microsoft.com/office/powerpoint/2010/main" xmlns="" val="36171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7CC52-37C3-4526-94D2-F951EA5925E5}"/>
              </a:ext>
            </a:extLst>
          </p:cNvPr>
          <p:cNvSpPr>
            <a:spLocks noGrp="1"/>
          </p:cNvSpPr>
          <p:nvPr>
            <p:ph type="title"/>
          </p:nvPr>
        </p:nvSpPr>
        <p:spPr/>
        <p:txBody>
          <a:bodyPr/>
          <a:lstStyle/>
          <a:p>
            <a:r>
              <a:rPr lang="en-IN" dirty="0"/>
              <a:t>Lung parenchymal function</a:t>
            </a:r>
          </a:p>
        </p:txBody>
      </p:sp>
      <p:sp>
        <p:nvSpPr>
          <p:cNvPr id="3" name="Content Placeholder 2">
            <a:extLst>
              <a:ext uri="{FF2B5EF4-FFF2-40B4-BE49-F238E27FC236}">
                <a16:creationId xmlns:a16="http://schemas.microsoft.com/office/drawing/2014/main" xmlns="" id="{5D881E27-1A4F-44F3-82CF-C162E1BA2329}"/>
              </a:ext>
            </a:extLst>
          </p:cNvPr>
          <p:cNvSpPr>
            <a:spLocks noGrp="1"/>
          </p:cNvSpPr>
          <p:nvPr>
            <p:ph idx="1"/>
          </p:nvPr>
        </p:nvSpPr>
        <p:spPr/>
        <p:txBody>
          <a:bodyPr>
            <a:normAutofit fontScale="92500" lnSpcReduction="10000"/>
          </a:bodyPr>
          <a:lstStyle/>
          <a:p>
            <a:r>
              <a:rPr lang="en-IN" sz="3600" b="1" dirty="0"/>
              <a:t>ABG parameters: (Gas exchange)</a:t>
            </a:r>
          </a:p>
          <a:p>
            <a:pPr lvl="1"/>
            <a:r>
              <a:rPr lang="en-IN" sz="3600" dirty="0"/>
              <a:t>PaO2 &gt; 60 mmHg</a:t>
            </a:r>
          </a:p>
          <a:p>
            <a:pPr lvl="1"/>
            <a:r>
              <a:rPr lang="en-IN" sz="3600" dirty="0"/>
              <a:t>PaCO2 &lt; 45 mmHg</a:t>
            </a:r>
          </a:p>
          <a:p>
            <a:r>
              <a:rPr lang="en-IN" sz="3600" b="1" dirty="0"/>
              <a:t>DLCO</a:t>
            </a:r>
            <a:r>
              <a:rPr lang="en-IN" sz="3600" dirty="0"/>
              <a:t> (</a:t>
            </a:r>
            <a:r>
              <a:rPr lang="en-IN" sz="3600" b="1" dirty="0"/>
              <a:t>Diffusing lung capacity for  carbon monoxide)</a:t>
            </a:r>
          </a:p>
          <a:p>
            <a:pPr lvl="1"/>
            <a:r>
              <a:rPr lang="en-US" sz="3600" dirty="0"/>
              <a:t>Total functioning surface area of the alveolar-capillary interface</a:t>
            </a:r>
            <a:endParaRPr lang="en-IN" sz="3600" dirty="0"/>
          </a:p>
          <a:p>
            <a:pPr lvl="2"/>
            <a:r>
              <a:rPr lang="en-IN" sz="3000" i="1" dirty="0"/>
              <a:t>&gt; 60%  : Adequate </a:t>
            </a:r>
          </a:p>
          <a:p>
            <a:pPr lvl="2"/>
            <a:r>
              <a:rPr lang="en-IN" sz="3000" i="1" dirty="0"/>
              <a:t>50 -60 : Needs further testing</a:t>
            </a:r>
          </a:p>
          <a:p>
            <a:pPr lvl="2"/>
            <a:r>
              <a:rPr lang="en-IN" sz="3000" i="1" dirty="0"/>
              <a:t>&lt;40 % : Associated with perioperative  complications</a:t>
            </a:r>
          </a:p>
          <a:p>
            <a:endParaRPr lang="en-IN" dirty="0"/>
          </a:p>
        </p:txBody>
      </p:sp>
    </p:spTree>
    <p:extLst>
      <p:ext uri="{BB962C8B-B14F-4D97-AF65-F5344CB8AC3E}">
        <p14:creationId xmlns:p14="http://schemas.microsoft.com/office/powerpoint/2010/main" xmlns="" val="29819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49" y="1790553"/>
            <a:ext cx="11740444" cy="1754326"/>
          </a:xfrm>
          <a:prstGeom prst="rect">
            <a:avLst/>
          </a:prstGeom>
        </p:spPr>
        <p:txBody>
          <a:bodyPr wrap="square">
            <a:spAutoFit/>
          </a:bodyPr>
          <a:lstStyle/>
          <a:p>
            <a:r>
              <a:rPr lang="en-US" sz="3600" dirty="0"/>
              <a:t>Q2. What is </a:t>
            </a:r>
            <a:r>
              <a:rPr lang="en-US" sz="3600" dirty="0" smtClean="0"/>
              <a:t>bronchiectasis, What are the clinical features of </a:t>
            </a:r>
            <a:r>
              <a:rPr lang="en-US" sz="3600" dirty="0" err="1" smtClean="0"/>
              <a:t>bronchactasis.what</a:t>
            </a:r>
            <a:r>
              <a:rPr lang="en-US" sz="3600" dirty="0" smtClean="0"/>
              <a:t> are the causes of </a:t>
            </a:r>
            <a:r>
              <a:rPr lang="en-US" sz="3600" dirty="0" err="1" smtClean="0"/>
              <a:t>bronchactasis</a:t>
            </a:r>
            <a:r>
              <a:rPr lang="en-US" sz="3600" dirty="0" smtClean="0"/>
              <a:t> &amp; </a:t>
            </a:r>
            <a:r>
              <a:rPr lang="en-US" sz="3600" dirty="0"/>
              <a:t>Typical symptom in </a:t>
            </a:r>
            <a:r>
              <a:rPr lang="en-US" sz="3600" dirty="0" err="1" smtClean="0"/>
              <a:t>bronchiectasis.how</a:t>
            </a:r>
            <a:r>
              <a:rPr lang="en-US" sz="3600" dirty="0" smtClean="0"/>
              <a:t> </a:t>
            </a:r>
            <a:r>
              <a:rPr lang="en-US" sz="3600" dirty="0"/>
              <a:t>much is the sputum.</a:t>
            </a:r>
          </a:p>
        </p:txBody>
      </p:sp>
    </p:spTree>
    <p:extLst>
      <p:ext uri="{BB962C8B-B14F-4D97-AF65-F5344CB8AC3E}">
        <p14:creationId xmlns="" xmlns:p14="http://schemas.microsoft.com/office/powerpoint/2010/main" val="209133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9F3E1-093B-47E2-8A04-CD12EDB7AAAF}"/>
              </a:ext>
            </a:extLst>
          </p:cNvPr>
          <p:cNvSpPr>
            <a:spLocks noGrp="1"/>
          </p:cNvSpPr>
          <p:nvPr>
            <p:ph type="title"/>
          </p:nvPr>
        </p:nvSpPr>
        <p:spPr/>
        <p:txBody>
          <a:bodyPr/>
          <a:lstStyle/>
          <a:p>
            <a:r>
              <a:rPr lang="en-IN" dirty="0"/>
              <a:t>How to assess the Cardio pulmonary reserve?</a:t>
            </a:r>
          </a:p>
        </p:txBody>
      </p:sp>
      <p:sp>
        <p:nvSpPr>
          <p:cNvPr id="3" name="Content Placeholder 2">
            <a:extLst>
              <a:ext uri="{FF2B5EF4-FFF2-40B4-BE49-F238E27FC236}">
                <a16:creationId xmlns:a16="http://schemas.microsoft.com/office/drawing/2014/main" xmlns="" id="{E5411796-DEFC-43DC-8DAC-62C4F992F4AC}"/>
              </a:ext>
            </a:extLst>
          </p:cNvPr>
          <p:cNvSpPr>
            <a:spLocks noGrp="1"/>
          </p:cNvSpPr>
          <p:nvPr>
            <p:ph idx="1"/>
          </p:nvPr>
        </p:nvSpPr>
        <p:spPr>
          <a:xfrm>
            <a:off x="520262" y="2330122"/>
            <a:ext cx="11477297" cy="4351338"/>
          </a:xfrm>
        </p:spPr>
        <p:txBody>
          <a:bodyPr>
            <a:normAutofit lnSpcReduction="10000"/>
          </a:bodyPr>
          <a:lstStyle/>
          <a:p>
            <a:r>
              <a:rPr lang="en-US" sz="3200" b="1" dirty="0"/>
              <a:t>Stair climbing :</a:t>
            </a:r>
          </a:p>
          <a:p>
            <a:pPr lvl="1"/>
            <a:r>
              <a:rPr lang="en-US" dirty="0"/>
              <a:t>Patient's own pace but without stopping for  </a:t>
            </a:r>
            <a:r>
              <a:rPr lang="en-US" b="1" dirty="0"/>
              <a:t>certain number of flights</a:t>
            </a:r>
            <a:r>
              <a:rPr lang="en-US" dirty="0"/>
              <a:t>.( “flight,” but 20 steps at 6 in/step is a frequent value.)</a:t>
            </a:r>
            <a:endParaRPr lang="en-IN" dirty="0"/>
          </a:p>
          <a:p>
            <a:pPr lvl="1"/>
            <a:r>
              <a:rPr lang="en-US" dirty="0"/>
              <a:t>Five flights   &gt; 20 mL/kg/min, </a:t>
            </a:r>
          </a:p>
          <a:p>
            <a:pPr lvl="1"/>
            <a:r>
              <a:rPr lang="en-US" b="1" dirty="0">
                <a:solidFill>
                  <a:srgbClr val="FF0000"/>
                </a:solidFill>
              </a:rPr>
              <a:t>Two flights : 12 mL/kg/min. ( extremely high risk)</a:t>
            </a:r>
          </a:p>
          <a:p>
            <a:r>
              <a:rPr lang="en-US" sz="3200" b="1" dirty="0"/>
              <a:t>6 minute walk test</a:t>
            </a:r>
          </a:p>
          <a:p>
            <a:pPr lvl="1"/>
            <a:r>
              <a:rPr lang="en-US" dirty="0"/>
              <a:t>&lt; 2000 ft or 610 M  : &lt; 15 ml/kg/mt</a:t>
            </a:r>
          </a:p>
          <a:p>
            <a:r>
              <a:rPr lang="en-US" b="1" dirty="0"/>
              <a:t>Shuttle walk test</a:t>
            </a:r>
          </a:p>
          <a:p>
            <a:pPr lvl="1"/>
            <a:r>
              <a:rPr lang="en-US" dirty="0"/>
              <a:t>Inability to complete 25 shuttles of 10 mt distance &lt; 15 ml/kg/m</a:t>
            </a:r>
          </a:p>
          <a:p>
            <a:r>
              <a:rPr lang="en-US" b="1" dirty="0"/>
              <a:t>SpO2:  fall &gt; 4%</a:t>
            </a:r>
            <a:endParaRPr lang="en-IN" b="1" dirty="0"/>
          </a:p>
          <a:p>
            <a:endParaRPr lang="en-IN" dirty="0"/>
          </a:p>
        </p:txBody>
      </p:sp>
      <p:sp>
        <p:nvSpPr>
          <p:cNvPr id="4" name="TextBox 3">
            <a:extLst>
              <a:ext uri="{FF2B5EF4-FFF2-40B4-BE49-F238E27FC236}">
                <a16:creationId xmlns:a16="http://schemas.microsoft.com/office/drawing/2014/main" xmlns="" id="{04620067-5003-40F4-BD2E-495467AE5C4B}"/>
              </a:ext>
            </a:extLst>
          </p:cNvPr>
          <p:cNvSpPr txBox="1"/>
          <p:nvPr/>
        </p:nvSpPr>
        <p:spPr>
          <a:xfrm>
            <a:off x="4059620" y="1364074"/>
            <a:ext cx="8132380" cy="646331"/>
          </a:xfrm>
          <a:prstGeom prst="rect">
            <a:avLst/>
          </a:prstGeom>
          <a:noFill/>
        </p:spPr>
        <p:txBody>
          <a:bodyPr wrap="square" rtlCol="0">
            <a:spAutoFit/>
          </a:bodyPr>
          <a:lstStyle/>
          <a:p>
            <a:r>
              <a:rPr lang="en-IN" sz="2800" dirty="0"/>
              <a:t>V0</a:t>
            </a:r>
            <a:r>
              <a:rPr lang="en-IN" sz="3200" baseline="-4000" dirty="0"/>
              <a:t>2</a:t>
            </a:r>
            <a:r>
              <a:rPr lang="en-IN" sz="3600" dirty="0"/>
              <a:t> </a:t>
            </a:r>
            <a:r>
              <a:rPr lang="en-IN" sz="3600" baseline="-25000" dirty="0"/>
              <a:t>Max:       </a:t>
            </a:r>
            <a:r>
              <a:rPr lang="en-IN" sz="2800" dirty="0"/>
              <a:t>&gt; 15ml/kg/</a:t>
            </a:r>
            <a:r>
              <a:rPr lang="en-IN" sz="2800" dirty="0" err="1"/>
              <a:t>mt</a:t>
            </a:r>
            <a:endParaRPr lang="en-IN" sz="2800" dirty="0"/>
          </a:p>
        </p:txBody>
      </p:sp>
    </p:spTree>
    <p:extLst>
      <p:ext uri="{BB962C8B-B14F-4D97-AF65-F5344CB8AC3E}">
        <p14:creationId xmlns:p14="http://schemas.microsoft.com/office/powerpoint/2010/main" xmlns="" val="19186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5E41C-EE60-4701-B752-DD9D480B2FEE}"/>
              </a:ext>
            </a:extLst>
          </p:cNvPr>
          <p:cNvSpPr>
            <a:spLocks noGrp="1"/>
          </p:cNvSpPr>
          <p:nvPr>
            <p:ph type="title"/>
          </p:nvPr>
        </p:nvSpPr>
        <p:spPr/>
        <p:txBody>
          <a:bodyPr>
            <a:normAutofit fontScale="90000"/>
          </a:bodyPr>
          <a:lstStyle/>
          <a:p>
            <a:r>
              <a:rPr lang="en-US" dirty="0"/>
              <a:t>How do you assess the tolerance of the proposed lung resection in this patient.</a:t>
            </a:r>
            <a:r>
              <a:rPr lang="en-IN" dirty="0"/>
              <a:t/>
            </a:r>
            <a:br>
              <a:rPr lang="en-IN" dirty="0"/>
            </a:br>
            <a:endParaRPr lang="en-IN" dirty="0"/>
          </a:p>
        </p:txBody>
      </p:sp>
      <p:sp>
        <p:nvSpPr>
          <p:cNvPr id="7" name="Content Placeholder 6">
            <a:extLst>
              <a:ext uri="{FF2B5EF4-FFF2-40B4-BE49-F238E27FC236}">
                <a16:creationId xmlns:a16="http://schemas.microsoft.com/office/drawing/2014/main" xmlns="" id="{5C870E0F-B654-4FC5-B5AA-6FF0AFA431A6}"/>
              </a:ext>
            </a:extLst>
          </p:cNvPr>
          <p:cNvSpPr>
            <a:spLocks noGrp="1"/>
          </p:cNvSpPr>
          <p:nvPr>
            <p:ph idx="1"/>
          </p:nvPr>
        </p:nvSpPr>
        <p:spPr/>
        <p:txBody>
          <a:bodyPr/>
          <a:lstStyle/>
          <a:p>
            <a:endParaRPr lang="en-IN"/>
          </a:p>
        </p:txBody>
      </p:sp>
      <p:pic>
        <p:nvPicPr>
          <p:cNvPr id="9" name="Picture 8">
            <a:extLst>
              <a:ext uri="{FF2B5EF4-FFF2-40B4-BE49-F238E27FC236}">
                <a16:creationId xmlns:a16="http://schemas.microsoft.com/office/drawing/2014/main" xmlns="" id="{C405DF28-8FE2-4B33-9BE4-E8E6082F7F21}"/>
              </a:ext>
            </a:extLst>
          </p:cNvPr>
          <p:cNvPicPr>
            <a:picLocks noChangeAspect="1"/>
          </p:cNvPicPr>
          <p:nvPr/>
        </p:nvPicPr>
        <p:blipFill rotWithShape="1">
          <a:blip r:embed="rId2"/>
          <a:srcRect l="1182" t="3455"/>
          <a:stretch/>
        </p:blipFill>
        <p:spPr>
          <a:xfrm>
            <a:off x="1513488" y="1198777"/>
            <a:ext cx="8702567" cy="4978186"/>
          </a:xfrm>
          <a:prstGeom prst="rect">
            <a:avLst/>
          </a:prstGeom>
        </p:spPr>
      </p:pic>
    </p:spTree>
    <p:extLst>
      <p:ext uri="{BB962C8B-B14F-4D97-AF65-F5344CB8AC3E}">
        <p14:creationId xmlns:p14="http://schemas.microsoft.com/office/powerpoint/2010/main" xmlns="" val="38863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47439-CDBA-4D10-BEE5-C1762F0DF45A}"/>
              </a:ext>
            </a:extLst>
          </p:cNvPr>
          <p:cNvSpPr>
            <a:spLocks noGrp="1"/>
          </p:cNvSpPr>
          <p:nvPr>
            <p:ph type="title"/>
          </p:nvPr>
        </p:nvSpPr>
        <p:spPr/>
        <p:txBody>
          <a:bodyPr/>
          <a:lstStyle/>
          <a:p>
            <a:r>
              <a:rPr lang="en-IN" dirty="0"/>
              <a:t>Role of Perfusion scan</a:t>
            </a:r>
          </a:p>
        </p:txBody>
      </p:sp>
      <p:sp>
        <p:nvSpPr>
          <p:cNvPr id="3" name="Content Placeholder 2">
            <a:extLst>
              <a:ext uri="{FF2B5EF4-FFF2-40B4-BE49-F238E27FC236}">
                <a16:creationId xmlns:a16="http://schemas.microsoft.com/office/drawing/2014/main" xmlns="" id="{B07E9B58-FDDE-4210-88A7-63CABD6BE435}"/>
              </a:ext>
            </a:extLst>
          </p:cNvPr>
          <p:cNvSpPr>
            <a:spLocks noGrp="1"/>
          </p:cNvSpPr>
          <p:nvPr>
            <p:ph idx="1"/>
          </p:nvPr>
        </p:nvSpPr>
        <p:spPr>
          <a:xfrm>
            <a:off x="838200" y="1690688"/>
            <a:ext cx="7527158" cy="4095257"/>
          </a:xfrm>
        </p:spPr>
        <p:txBody>
          <a:bodyPr>
            <a:normAutofit lnSpcReduction="10000"/>
          </a:bodyPr>
          <a:lstStyle/>
          <a:p>
            <a:r>
              <a:rPr lang="en-US" dirty="0"/>
              <a:t>Aim</a:t>
            </a:r>
          </a:p>
          <a:p>
            <a:pPr lvl="1"/>
            <a:r>
              <a:rPr lang="en-US" dirty="0"/>
              <a:t>To predict the impact of resection </a:t>
            </a:r>
            <a:r>
              <a:rPr lang="en-IN" dirty="0"/>
              <a:t>on postoperative lung function precisely</a:t>
            </a:r>
          </a:p>
          <a:p>
            <a:pPr lvl="1"/>
            <a:r>
              <a:rPr lang="en-IN" dirty="0"/>
              <a:t>For patients who are deemed to be at high risk</a:t>
            </a:r>
          </a:p>
          <a:p>
            <a:r>
              <a:rPr lang="en-IN" dirty="0"/>
              <a:t>Rational</a:t>
            </a:r>
          </a:p>
          <a:p>
            <a:pPr lvl="1"/>
            <a:r>
              <a:rPr lang="en-US" dirty="0"/>
              <a:t>The involved lung tissue may contribute little to existing lung function</a:t>
            </a:r>
          </a:p>
          <a:p>
            <a:pPr lvl="1"/>
            <a:r>
              <a:rPr lang="en-US" dirty="0"/>
              <a:t>Removal </a:t>
            </a:r>
            <a:r>
              <a:rPr lang="en-US" sz="3200" b="1" dirty="0">
                <a:solidFill>
                  <a:srgbClr val="FF0000"/>
                </a:solidFill>
              </a:rPr>
              <a:t>may not cause </a:t>
            </a:r>
            <a:r>
              <a:rPr lang="en-IN" sz="3200" b="1" dirty="0">
                <a:solidFill>
                  <a:srgbClr val="FF0000"/>
                </a:solidFill>
              </a:rPr>
              <a:t>further deterioration </a:t>
            </a:r>
            <a:r>
              <a:rPr lang="en-IN" dirty="0"/>
              <a:t>of pulmonary </a:t>
            </a:r>
            <a:r>
              <a:rPr lang="en-US" dirty="0"/>
              <a:t>function. </a:t>
            </a:r>
          </a:p>
          <a:p>
            <a:pPr lvl="1"/>
            <a:r>
              <a:rPr lang="en-US" dirty="0"/>
              <a:t>High risk  candidates may be considered after more specific </a:t>
            </a:r>
            <a:r>
              <a:rPr lang="en-IN" dirty="0"/>
              <a:t>evaluation.</a:t>
            </a:r>
          </a:p>
        </p:txBody>
      </p:sp>
      <p:pic>
        <p:nvPicPr>
          <p:cNvPr id="4" name="Picture 3">
            <a:extLst>
              <a:ext uri="{FF2B5EF4-FFF2-40B4-BE49-F238E27FC236}">
                <a16:creationId xmlns:a16="http://schemas.microsoft.com/office/drawing/2014/main" xmlns="" id="{36E2153B-5185-4B18-A011-4C202D0DC158}"/>
              </a:ext>
            </a:extLst>
          </p:cNvPr>
          <p:cNvPicPr/>
          <p:nvPr/>
        </p:nvPicPr>
        <p:blipFill rotWithShape="1">
          <a:blip r:embed="rId2" cstate="print">
            <a:extLst>
              <a:ext uri="{28A0092B-C50C-407E-A947-70E740481C1C}">
                <a14:useLocalDpi xmlns:a14="http://schemas.microsoft.com/office/drawing/2010/main" xmlns="" val="0"/>
              </a:ext>
            </a:extLst>
          </a:blip>
          <a:srcRect l="24057" r="23103" b="17571"/>
          <a:stretch/>
        </p:blipFill>
        <p:spPr bwMode="auto">
          <a:xfrm>
            <a:off x="8804165" y="1395323"/>
            <a:ext cx="2988442" cy="2593353"/>
          </a:xfrm>
          <a:prstGeom prst="rect">
            <a:avLst/>
          </a:prstGeom>
          <a:noFill/>
          <a:ln>
            <a:noFill/>
          </a:ln>
          <a:effectLst>
            <a:outerShdw blurRad="25400" dir="17880000">
              <a:srgbClr val="000000">
                <a:alpha val="46000"/>
              </a:srgbClr>
            </a:outerShdw>
          </a:effectLst>
        </p:spPr>
      </p:pic>
      <p:sp>
        <p:nvSpPr>
          <p:cNvPr id="5" name="TextBox 4">
            <a:extLst>
              <a:ext uri="{FF2B5EF4-FFF2-40B4-BE49-F238E27FC236}">
                <a16:creationId xmlns:a16="http://schemas.microsoft.com/office/drawing/2014/main" xmlns="" id="{C2C707DA-7957-4348-A8A0-3FE61D606FEA}"/>
              </a:ext>
            </a:extLst>
          </p:cNvPr>
          <p:cNvSpPr txBox="1"/>
          <p:nvPr/>
        </p:nvSpPr>
        <p:spPr>
          <a:xfrm>
            <a:off x="993228" y="6123543"/>
            <a:ext cx="10515599" cy="646331"/>
          </a:xfrm>
          <a:prstGeom prst="rect">
            <a:avLst/>
          </a:prstGeom>
          <a:noFill/>
        </p:spPr>
        <p:txBody>
          <a:bodyPr wrap="square" rtlCol="0">
            <a:spAutoFit/>
          </a:bodyPr>
          <a:lstStyle/>
          <a:p>
            <a:r>
              <a:rPr lang="en-IN" sz="3600" b="1" dirty="0"/>
              <a:t>(1- Perfusion to the resected lung) X Pre op FEV1</a:t>
            </a:r>
          </a:p>
        </p:txBody>
      </p:sp>
    </p:spTree>
    <p:extLst>
      <p:ext uri="{BB962C8B-B14F-4D97-AF65-F5344CB8AC3E}">
        <p14:creationId xmlns:p14="http://schemas.microsoft.com/office/powerpoint/2010/main" xmlns="" val="17089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01EDD-FCBC-4E83-BD65-827D96DD09BF}"/>
              </a:ext>
            </a:extLst>
          </p:cNvPr>
          <p:cNvSpPr>
            <a:spLocks noGrp="1"/>
          </p:cNvSpPr>
          <p:nvPr>
            <p:ph type="title"/>
          </p:nvPr>
        </p:nvSpPr>
        <p:spPr/>
        <p:txBody>
          <a:bodyPr/>
          <a:lstStyle/>
          <a:p>
            <a:r>
              <a:rPr lang="en-IN" dirty="0"/>
              <a:t>To summarize the risk factors</a:t>
            </a:r>
          </a:p>
        </p:txBody>
      </p:sp>
      <p:sp>
        <p:nvSpPr>
          <p:cNvPr id="3" name="Content Placeholder 2">
            <a:extLst>
              <a:ext uri="{FF2B5EF4-FFF2-40B4-BE49-F238E27FC236}">
                <a16:creationId xmlns:a16="http://schemas.microsoft.com/office/drawing/2014/main" xmlns="" id="{EABD183D-4FB9-4117-95AA-A183753EEC6E}"/>
              </a:ext>
            </a:extLst>
          </p:cNvPr>
          <p:cNvSpPr>
            <a:spLocks noGrp="1"/>
          </p:cNvSpPr>
          <p:nvPr>
            <p:ph idx="1"/>
          </p:nvPr>
        </p:nvSpPr>
        <p:spPr>
          <a:xfrm>
            <a:off x="838200" y="2692729"/>
            <a:ext cx="10515600" cy="2746375"/>
          </a:xfrm>
        </p:spPr>
        <p:txBody>
          <a:bodyPr/>
          <a:lstStyle/>
          <a:p>
            <a:r>
              <a:rPr lang="en-IN" dirty="0"/>
              <a:t>Pa CO2 &gt;45 mm Hg</a:t>
            </a:r>
          </a:p>
          <a:p>
            <a:r>
              <a:rPr lang="en-IN" dirty="0"/>
              <a:t>PaO2 &lt; 60 mmHg</a:t>
            </a:r>
          </a:p>
          <a:p>
            <a:r>
              <a:rPr lang="en-IN" dirty="0"/>
              <a:t>DLCO &lt; 30 % predicted</a:t>
            </a:r>
          </a:p>
          <a:p>
            <a:r>
              <a:rPr lang="en-IN" dirty="0"/>
              <a:t>PPO FEV1 &lt; 30%</a:t>
            </a:r>
          </a:p>
          <a:p>
            <a:r>
              <a:rPr lang="en-IN" dirty="0"/>
              <a:t>Inability to climb two flight of stairs /walk for 2000f in 6 minutes</a:t>
            </a:r>
          </a:p>
          <a:p>
            <a:pPr marL="0" indent="0">
              <a:buNone/>
            </a:pPr>
            <a:endParaRPr lang="en-IN" dirty="0"/>
          </a:p>
        </p:txBody>
      </p:sp>
    </p:spTree>
    <p:extLst>
      <p:ext uri="{BB962C8B-B14F-4D97-AF65-F5344CB8AC3E}">
        <p14:creationId xmlns:p14="http://schemas.microsoft.com/office/powerpoint/2010/main" xmlns="" val="24693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DAF33-F260-4E3E-A9BB-F2E817500B8A}"/>
              </a:ext>
            </a:extLst>
          </p:cNvPr>
          <p:cNvSpPr>
            <a:spLocks noGrp="1"/>
          </p:cNvSpPr>
          <p:nvPr>
            <p:ph type="title"/>
          </p:nvPr>
        </p:nvSpPr>
        <p:spPr>
          <a:xfrm>
            <a:off x="838200" y="365125"/>
            <a:ext cx="10515600" cy="1274489"/>
          </a:xfrm>
        </p:spPr>
        <p:txBody>
          <a:bodyPr>
            <a:normAutofit fontScale="90000"/>
          </a:bodyPr>
          <a:lstStyle/>
          <a:p>
            <a:r>
              <a:rPr lang="en-IN" dirty="0"/>
              <a:t>What is your plan of anaesthesia for this patient ?</a:t>
            </a:r>
          </a:p>
        </p:txBody>
      </p:sp>
      <p:sp>
        <p:nvSpPr>
          <p:cNvPr id="3" name="Content Placeholder 2">
            <a:extLst>
              <a:ext uri="{FF2B5EF4-FFF2-40B4-BE49-F238E27FC236}">
                <a16:creationId xmlns:a16="http://schemas.microsoft.com/office/drawing/2014/main" xmlns="" id="{9CB3630D-C8A9-417B-AAFE-8969948DA3D2}"/>
              </a:ext>
            </a:extLst>
          </p:cNvPr>
          <p:cNvSpPr>
            <a:spLocks noGrp="1"/>
          </p:cNvSpPr>
          <p:nvPr>
            <p:ph idx="1"/>
          </p:nvPr>
        </p:nvSpPr>
        <p:spPr>
          <a:xfrm>
            <a:off x="838200" y="1825624"/>
            <a:ext cx="10515600" cy="4496347"/>
          </a:xfrm>
        </p:spPr>
        <p:txBody>
          <a:bodyPr>
            <a:normAutofit/>
          </a:bodyPr>
          <a:lstStyle/>
          <a:p>
            <a:r>
              <a:rPr lang="en-IN" sz="3200" b="1" dirty="0"/>
              <a:t>Preparation of the OR</a:t>
            </a:r>
          </a:p>
          <a:p>
            <a:pPr lvl="1"/>
            <a:r>
              <a:rPr lang="en-IN" sz="2800" b="1" dirty="0"/>
              <a:t>N</a:t>
            </a:r>
            <a:r>
              <a:rPr lang="en-IN" sz="2800" dirty="0"/>
              <a:t>ecessary (Basic &amp; specialized Airway Devices, Medication, Different adaptors, Resuscitative equipments &amp; Drugs)</a:t>
            </a:r>
          </a:p>
          <a:p>
            <a:r>
              <a:rPr lang="en-IN" sz="3200" b="1" dirty="0"/>
              <a:t>Good venous access</a:t>
            </a:r>
          </a:p>
          <a:p>
            <a:pPr lvl="1"/>
            <a:r>
              <a:rPr lang="en-IN" sz="2800" dirty="0"/>
              <a:t>Large bore cannula</a:t>
            </a:r>
          </a:p>
          <a:p>
            <a:pPr lvl="1"/>
            <a:r>
              <a:rPr lang="en-IN" sz="2800" dirty="0"/>
              <a:t>Central line on same side</a:t>
            </a:r>
          </a:p>
          <a:p>
            <a:r>
              <a:rPr lang="en-IN" sz="3200" b="1" dirty="0"/>
              <a:t>Adequate Monitoring </a:t>
            </a:r>
          </a:p>
          <a:p>
            <a:r>
              <a:rPr lang="en-IN" b="1" dirty="0"/>
              <a:t>GA with controlled ventilation with lung separation technique and epidural analgesia for post operative pain relief </a:t>
            </a:r>
            <a:r>
              <a:rPr lang="en-IN" dirty="0"/>
              <a:t>.</a:t>
            </a:r>
          </a:p>
        </p:txBody>
      </p:sp>
    </p:spTree>
    <p:extLst>
      <p:ext uri="{BB962C8B-B14F-4D97-AF65-F5344CB8AC3E}">
        <p14:creationId xmlns:p14="http://schemas.microsoft.com/office/powerpoint/2010/main" xmlns="" val="6058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2B5A42A-3F41-4031-9B1E-A6639F71C6D2}"/>
              </a:ext>
            </a:extLst>
          </p:cNvPr>
          <p:cNvSpPr>
            <a:spLocks noGrp="1"/>
          </p:cNvSpPr>
          <p:nvPr>
            <p:ph type="title"/>
          </p:nvPr>
        </p:nvSpPr>
        <p:spPr>
          <a:xfrm>
            <a:off x="7851228" y="2430407"/>
            <a:ext cx="3849413" cy="1325563"/>
          </a:xfrm>
        </p:spPr>
        <p:txBody>
          <a:bodyPr/>
          <a:lstStyle/>
          <a:p>
            <a:r>
              <a:rPr lang="en-IN" b="1" dirty="0"/>
              <a:t>    Monitoring</a:t>
            </a:r>
          </a:p>
        </p:txBody>
      </p:sp>
      <p:pic>
        <p:nvPicPr>
          <p:cNvPr id="9" name="Picture 8">
            <a:extLst>
              <a:ext uri="{FF2B5EF4-FFF2-40B4-BE49-F238E27FC236}">
                <a16:creationId xmlns:a16="http://schemas.microsoft.com/office/drawing/2014/main" xmlns="" id="{DBA6507C-5F0F-4B12-9EC2-7A8D98084808}"/>
              </a:ext>
            </a:extLst>
          </p:cNvPr>
          <p:cNvPicPr>
            <a:picLocks noChangeAspect="1"/>
          </p:cNvPicPr>
          <p:nvPr/>
        </p:nvPicPr>
        <p:blipFill>
          <a:blip r:embed="rId2"/>
          <a:stretch>
            <a:fillRect/>
          </a:stretch>
        </p:blipFill>
        <p:spPr>
          <a:xfrm>
            <a:off x="1" y="185773"/>
            <a:ext cx="7504386" cy="6548413"/>
          </a:xfrm>
          <a:prstGeom prst="rect">
            <a:avLst/>
          </a:prstGeom>
        </p:spPr>
      </p:pic>
    </p:spTree>
    <p:extLst>
      <p:ext uri="{BB962C8B-B14F-4D97-AF65-F5344CB8AC3E}">
        <p14:creationId xmlns:p14="http://schemas.microsoft.com/office/powerpoint/2010/main" xmlns="" val="24962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435E6-C5AD-43EE-B700-AC45DD3F9B22}"/>
              </a:ext>
            </a:extLst>
          </p:cNvPr>
          <p:cNvSpPr>
            <a:spLocks noGrp="1"/>
          </p:cNvSpPr>
          <p:nvPr>
            <p:ph type="title"/>
          </p:nvPr>
        </p:nvSpPr>
        <p:spPr/>
        <p:txBody>
          <a:bodyPr/>
          <a:lstStyle/>
          <a:p>
            <a:r>
              <a:rPr lang="en-IN" dirty="0"/>
              <a:t>Anaesthetic technique</a:t>
            </a:r>
          </a:p>
        </p:txBody>
      </p:sp>
      <p:sp>
        <p:nvSpPr>
          <p:cNvPr id="3" name="Content Placeholder 2">
            <a:extLst>
              <a:ext uri="{FF2B5EF4-FFF2-40B4-BE49-F238E27FC236}">
                <a16:creationId xmlns:a16="http://schemas.microsoft.com/office/drawing/2014/main" xmlns="" id="{06186CC5-7B25-4692-9675-D21DF356D5B8}"/>
              </a:ext>
            </a:extLst>
          </p:cNvPr>
          <p:cNvSpPr>
            <a:spLocks noGrp="1"/>
          </p:cNvSpPr>
          <p:nvPr>
            <p:ph idx="1"/>
          </p:nvPr>
        </p:nvSpPr>
        <p:spPr>
          <a:xfrm>
            <a:off x="838200" y="1825625"/>
            <a:ext cx="7706710" cy="4351338"/>
          </a:xfrm>
        </p:spPr>
        <p:txBody>
          <a:bodyPr/>
          <a:lstStyle/>
          <a:p>
            <a:r>
              <a:rPr lang="en-IN" dirty="0"/>
              <a:t>Good preoxygenation</a:t>
            </a:r>
          </a:p>
          <a:p>
            <a:r>
              <a:rPr lang="en-IN" dirty="0"/>
              <a:t>Balanced anaesthetic technique</a:t>
            </a:r>
          </a:p>
          <a:p>
            <a:pPr lvl="1"/>
            <a:r>
              <a:rPr lang="en-IN" dirty="0"/>
              <a:t>Induction agent propofol preferred</a:t>
            </a:r>
          </a:p>
          <a:p>
            <a:pPr lvl="1"/>
            <a:r>
              <a:rPr lang="en-IN" dirty="0"/>
              <a:t>NDMR for intubation </a:t>
            </a:r>
          </a:p>
          <a:p>
            <a:pPr lvl="1"/>
            <a:r>
              <a:rPr lang="en-IN" dirty="0"/>
              <a:t>Opioids</a:t>
            </a:r>
          </a:p>
          <a:p>
            <a:pPr lvl="2"/>
            <a:r>
              <a:rPr lang="en-IN" dirty="0"/>
              <a:t>To obtund the response</a:t>
            </a:r>
          </a:p>
          <a:p>
            <a:pPr lvl="1"/>
            <a:r>
              <a:rPr lang="en-IN" dirty="0"/>
              <a:t>Laryngoscopy after adequate depth</a:t>
            </a:r>
          </a:p>
          <a:p>
            <a:pPr lvl="1"/>
            <a:r>
              <a:rPr lang="en-IN" dirty="0"/>
              <a:t>Oxygen in air/N2O with isoflurane for maintenance</a:t>
            </a:r>
          </a:p>
          <a:p>
            <a:endParaRPr lang="en-IN" dirty="0"/>
          </a:p>
        </p:txBody>
      </p:sp>
    </p:spTree>
    <p:extLst>
      <p:ext uri="{BB962C8B-B14F-4D97-AF65-F5344CB8AC3E}">
        <p14:creationId xmlns:p14="http://schemas.microsoft.com/office/powerpoint/2010/main" xmlns="" val="6222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6DAE4-3E32-42BF-B41E-AAC3433C27E1}"/>
              </a:ext>
            </a:extLst>
          </p:cNvPr>
          <p:cNvSpPr>
            <a:spLocks noGrp="1"/>
          </p:cNvSpPr>
          <p:nvPr>
            <p:ph type="title"/>
          </p:nvPr>
        </p:nvSpPr>
        <p:spPr>
          <a:xfrm>
            <a:off x="7598980" y="1925911"/>
            <a:ext cx="3752192" cy="1325563"/>
          </a:xfrm>
        </p:spPr>
        <p:txBody>
          <a:bodyPr>
            <a:normAutofit fontScale="90000"/>
          </a:bodyPr>
          <a:lstStyle/>
          <a:p>
            <a:r>
              <a:rPr lang="en-IN" dirty="0"/>
              <a:t>Indications for</a:t>
            </a:r>
            <a:br>
              <a:rPr lang="en-IN" dirty="0"/>
            </a:br>
            <a:r>
              <a:rPr lang="en-IN" dirty="0"/>
              <a:t> 	</a:t>
            </a:r>
            <a:r>
              <a:rPr lang="en-IN" b="1" dirty="0">
                <a:solidFill>
                  <a:srgbClr val="FF0000"/>
                </a:solidFill>
              </a:rPr>
              <a:t>OLV</a:t>
            </a:r>
            <a:r>
              <a:rPr lang="en-IN" dirty="0"/>
              <a:t/>
            </a:r>
            <a:br>
              <a:rPr lang="en-IN" dirty="0"/>
            </a:br>
            <a:endParaRPr lang="en-IN" dirty="0"/>
          </a:p>
        </p:txBody>
      </p:sp>
      <p:pic>
        <p:nvPicPr>
          <p:cNvPr id="4" name="Picture 3">
            <a:extLst>
              <a:ext uri="{FF2B5EF4-FFF2-40B4-BE49-F238E27FC236}">
                <a16:creationId xmlns:a16="http://schemas.microsoft.com/office/drawing/2014/main" xmlns="" id="{7E6F08AB-9951-426A-9BD2-8612CD4AD78B}"/>
              </a:ext>
            </a:extLst>
          </p:cNvPr>
          <p:cNvPicPr>
            <a:picLocks noChangeAspect="1"/>
          </p:cNvPicPr>
          <p:nvPr/>
        </p:nvPicPr>
        <p:blipFill>
          <a:blip r:embed="rId2"/>
          <a:stretch>
            <a:fillRect/>
          </a:stretch>
        </p:blipFill>
        <p:spPr>
          <a:xfrm>
            <a:off x="189186" y="185414"/>
            <a:ext cx="7204841" cy="6487171"/>
          </a:xfrm>
          <a:prstGeom prst="rect">
            <a:avLst/>
          </a:prstGeom>
        </p:spPr>
      </p:pic>
    </p:spTree>
    <p:extLst>
      <p:ext uri="{BB962C8B-B14F-4D97-AF65-F5344CB8AC3E}">
        <p14:creationId xmlns:p14="http://schemas.microsoft.com/office/powerpoint/2010/main" xmlns="" val="19985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36543-CDA6-4A34-BDE4-81C0416ECD92}"/>
              </a:ext>
            </a:extLst>
          </p:cNvPr>
          <p:cNvSpPr>
            <a:spLocks noGrp="1"/>
          </p:cNvSpPr>
          <p:nvPr>
            <p:ph type="title"/>
          </p:nvPr>
        </p:nvSpPr>
        <p:spPr>
          <a:xfrm>
            <a:off x="948559" y="3281747"/>
            <a:ext cx="10515600" cy="1325563"/>
          </a:xfrm>
        </p:spPr>
        <p:txBody>
          <a:bodyPr>
            <a:normAutofit fontScale="90000"/>
          </a:bodyPr>
          <a:lstStyle/>
          <a:p>
            <a:r>
              <a:rPr lang="en-IN" dirty="0"/>
              <a:t>Describe the various techniques of lung isolation with advantages and disadvantages of each modality?</a:t>
            </a:r>
            <a:br>
              <a:rPr lang="en-IN" dirty="0"/>
            </a:br>
            <a:r>
              <a:rPr lang="en-IN" dirty="0"/>
              <a:t/>
            </a:r>
            <a:br>
              <a:rPr lang="en-IN" dirty="0"/>
            </a:br>
            <a:r>
              <a:rPr lang="en-IN" dirty="0"/>
              <a:t/>
            </a:r>
            <a:br>
              <a:rPr lang="en-IN" dirty="0"/>
            </a:br>
            <a:r>
              <a:rPr lang="en-IN" dirty="0"/>
              <a:t>What lung separation technique you want to use for this patient?</a:t>
            </a:r>
            <a:br>
              <a:rPr lang="en-IN" dirty="0"/>
            </a:br>
            <a:endParaRPr lang="en-IN" dirty="0"/>
          </a:p>
        </p:txBody>
      </p:sp>
    </p:spTree>
    <p:extLst>
      <p:ext uri="{BB962C8B-B14F-4D97-AF65-F5344CB8AC3E}">
        <p14:creationId xmlns:p14="http://schemas.microsoft.com/office/powerpoint/2010/main" xmlns="" val="268090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xmlns="" id="{17945B69-9193-4906-9DB6-B17877A2A901}"/>
              </a:ext>
            </a:extLst>
          </p:cNvPr>
          <p:cNvGraphicFramePr>
            <a:graphicFrameLocks noGrp="1"/>
          </p:cNvGraphicFramePr>
          <p:nvPr>
            <p:extLst>
              <p:ext uri="{D42A27DB-BD31-4B8C-83A1-F6EECF244321}">
                <p14:modId xmlns:p14="http://schemas.microsoft.com/office/powerpoint/2010/main" xmlns="" val="3028397588"/>
              </p:ext>
            </p:extLst>
          </p:nvPr>
        </p:nvGraphicFramePr>
        <p:xfrm>
          <a:off x="211082" y="2072207"/>
          <a:ext cx="11769835" cy="4572000"/>
        </p:xfrm>
        <a:graphic>
          <a:graphicData uri="http://schemas.openxmlformats.org/drawingml/2006/table">
            <a:tbl>
              <a:tblPr firstRow="1" bandRow="1">
                <a:tableStyleId>{5940675A-B579-460E-94D1-54222C63F5DA}</a:tableStyleId>
              </a:tblPr>
              <a:tblGrid>
                <a:gridCol w="5682344">
                  <a:extLst>
                    <a:ext uri="{9D8B030D-6E8A-4147-A177-3AD203B41FA5}">
                      <a16:colId xmlns:a16="http://schemas.microsoft.com/office/drawing/2014/main" xmlns="" val="708154179"/>
                    </a:ext>
                  </a:extLst>
                </a:gridCol>
                <a:gridCol w="6087491">
                  <a:extLst>
                    <a:ext uri="{9D8B030D-6E8A-4147-A177-3AD203B41FA5}">
                      <a16:colId xmlns:a16="http://schemas.microsoft.com/office/drawing/2014/main" xmlns="" val="168088147"/>
                    </a:ext>
                  </a:extLst>
                </a:gridCol>
              </a:tblGrid>
              <a:tr h="536365">
                <a:tc>
                  <a:txBody>
                    <a:bodyPr/>
                    <a:lstStyle/>
                    <a:p>
                      <a:r>
                        <a:rPr lang="en-IN" sz="3200" dirty="0"/>
                        <a:t>Advantages</a:t>
                      </a:r>
                    </a:p>
                  </a:txBody>
                  <a:tcPr/>
                </a:tc>
                <a:tc>
                  <a:txBody>
                    <a:bodyPr/>
                    <a:lstStyle/>
                    <a:p>
                      <a:r>
                        <a:rPr lang="en-IN" sz="3200" dirty="0"/>
                        <a:t>Disadvantages</a:t>
                      </a:r>
                    </a:p>
                  </a:txBody>
                  <a:tcPr/>
                </a:tc>
                <a:extLst>
                  <a:ext uri="{0D108BD9-81ED-4DB2-BD59-A6C34878D82A}">
                    <a16:rowId xmlns:a16="http://schemas.microsoft.com/office/drawing/2014/main" xmlns="" val="25146718"/>
                  </a:ext>
                </a:extLst>
              </a:tr>
              <a:tr h="3098544">
                <a:tc>
                  <a:txBody>
                    <a:bodyPr/>
                    <a:lstStyle/>
                    <a:p>
                      <a:pPr marL="457200" indent="-457200">
                        <a:buFont typeface="+mj-lt"/>
                        <a:buAutoNum type="arabicPeriod"/>
                      </a:pPr>
                      <a:r>
                        <a:rPr lang="en-IN" sz="3200" kern="1200" dirty="0">
                          <a:effectLst/>
                        </a:rPr>
                        <a:t>Alternate between OLV &amp; DLV,</a:t>
                      </a:r>
                    </a:p>
                    <a:p>
                      <a:pPr marL="457200" indent="-457200">
                        <a:buFont typeface="+mj-lt"/>
                        <a:buAutoNum type="arabicPeriod"/>
                      </a:pPr>
                      <a:r>
                        <a:rPr lang="en-IN" sz="3200" kern="1200" dirty="0">
                          <a:effectLst/>
                        </a:rPr>
                        <a:t>Intra operative suctioning, </a:t>
                      </a:r>
                    </a:p>
                    <a:p>
                      <a:pPr marL="457200" indent="-457200">
                        <a:buFont typeface="+mj-lt"/>
                        <a:buAutoNum type="arabicPeriod"/>
                      </a:pPr>
                      <a:r>
                        <a:rPr lang="en-IN" sz="3200" kern="1200" dirty="0">
                          <a:effectLst/>
                        </a:rPr>
                        <a:t>Apply CPAP if needed</a:t>
                      </a:r>
                    </a:p>
                    <a:p>
                      <a:pPr marL="457200" indent="-457200">
                        <a:buFont typeface="+mj-lt"/>
                        <a:buAutoNum type="arabicPeriod"/>
                      </a:pPr>
                      <a:r>
                        <a:rPr lang="en-IN" sz="3200" kern="1200" dirty="0">
                          <a:effectLst/>
                        </a:rPr>
                        <a:t>Repositioning rarely required,</a:t>
                      </a:r>
                    </a:p>
                    <a:p>
                      <a:pPr marL="457200" indent="-457200">
                        <a:buFont typeface="+mj-lt"/>
                        <a:buAutoNum type="arabicPeriod"/>
                      </a:pPr>
                      <a:r>
                        <a:rPr lang="en-IN" sz="3200" kern="1200" dirty="0">
                          <a:effectLst/>
                        </a:rPr>
                        <a:t>Placement without </a:t>
                      </a:r>
                      <a:r>
                        <a:rPr lang="en-IN" sz="3200" kern="1200" dirty="0" err="1">
                          <a:effectLst/>
                        </a:rPr>
                        <a:t>bronch</a:t>
                      </a:r>
                      <a:r>
                        <a:rPr lang="en-IN" sz="3200" kern="1200" dirty="0">
                          <a:effectLst/>
                        </a:rPr>
                        <a:t> scope possible</a:t>
                      </a:r>
                    </a:p>
                    <a:p>
                      <a:endParaRPr lang="en-IN" sz="3200" dirty="0"/>
                    </a:p>
                  </a:txBody>
                  <a:tcPr/>
                </a:tc>
                <a:tc>
                  <a:txBody>
                    <a:bodyPr/>
                    <a:lstStyle/>
                    <a:p>
                      <a:pPr marL="457200" indent="-457200">
                        <a:buFont typeface="+mj-lt"/>
                        <a:buAutoNum type="arabicPeriod"/>
                      </a:pPr>
                      <a:r>
                        <a:rPr lang="en-IN" sz="3200" kern="1200" dirty="0">
                          <a:effectLst/>
                        </a:rPr>
                        <a:t>Not possible in  patients with </a:t>
                      </a:r>
                      <a:r>
                        <a:rPr lang="en-IN" sz="3200" b="1" kern="1200" dirty="0">
                          <a:solidFill>
                            <a:srgbClr val="FF0000"/>
                          </a:solidFill>
                          <a:effectLst/>
                        </a:rPr>
                        <a:t>difficult airway </a:t>
                      </a:r>
                      <a:r>
                        <a:rPr lang="en-IN" sz="3200" kern="1200" dirty="0">
                          <a:effectLst/>
                        </a:rPr>
                        <a:t>or </a:t>
                      </a:r>
                      <a:r>
                        <a:rPr lang="en-IN" sz="3200" b="1" kern="1200" dirty="0">
                          <a:solidFill>
                            <a:srgbClr val="FF0000"/>
                          </a:solidFill>
                          <a:effectLst/>
                        </a:rPr>
                        <a:t>high risk of aspiration.</a:t>
                      </a:r>
                    </a:p>
                    <a:p>
                      <a:pPr marL="457200" indent="-457200">
                        <a:buFont typeface="+mj-lt"/>
                        <a:buAutoNum type="arabicPeriod"/>
                      </a:pPr>
                      <a:r>
                        <a:rPr lang="en-IN" sz="3200" kern="1200" dirty="0">
                          <a:effectLst/>
                        </a:rPr>
                        <a:t>Need to choose the </a:t>
                      </a:r>
                      <a:r>
                        <a:rPr lang="en-IN" sz="3200" b="1" kern="1200" dirty="0">
                          <a:solidFill>
                            <a:srgbClr val="FF0000"/>
                          </a:solidFill>
                          <a:effectLst/>
                        </a:rPr>
                        <a:t>right size</a:t>
                      </a:r>
                    </a:p>
                    <a:p>
                      <a:pPr marL="457200" indent="-457200">
                        <a:buFont typeface="+mj-lt"/>
                        <a:buAutoNum type="arabicPeriod"/>
                      </a:pPr>
                      <a:r>
                        <a:rPr lang="en-IN" sz="3200" kern="1200" dirty="0">
                          <a:effectLst/>
                        </a:rPr>
                        <a:t>Can induce </a:t>
                      </a:r>
                      <a:r>
                        <a:rPr lang="en-IN" sz="3200" b="1" kern="1200" dirty="0">
                          <a:solidFill>
                            <a:srgbClr val="FF0000"/>
                          </a:solidFill>
                          <a:effectLst/>
                        </a:rPr>
                        <a:t>Trauma</a:t>
                      </a:r>
                    </a:p>
                    <a:p>
                      <a:pPr marL="457200" indent="-457200">
                        <a:buFont typeface="+mj-lt"/>
                        <a:buAutoNum type="arabicPeriod"/>
                      </a:pPr>
                      <a:r>
                        <a:rPr lang="en-IN" sz="3200" kern="1200" dirty="0">
                          <a:effectLst/>
                        </a:rPr>
                        <a:t>Not suitable </a:t>
                      </a:r>
                      <a:r>
                        <a:rPr lang="en-IN" sz="3200" b="1" kern="1200" dirty="0">
                          <a:solidFill>
                            <a:srgbClr val="FF0000"/>
                          </a:solidFill>
                          <a:effectLst/>
                        </a:rPr>
                        <a:t>for post op ventilation</a:t>
                      </a:r>
                      <a:r>
                        <a:rPr lang="en-IN" sz="3200" kern="1200" dirty="0">
                          <a:effectLst/>
                        </a:rPr>
                        <a:t>.</a:t>
                      </a:r>
                    </a:p>
                    <a:p>
                      <a:endParaRPr lang="en-IN" sz="3200" dirty="0"/>
                    </a:p>
                  </a:txBody>
                  <a:tcPr/>
                </a:tc>
                <a:extLst>
                  <a:ext uri="{0D108BD9-81ED-4DB2-BD59-A6C34878D82A}">
                    <a16:rowId xmlns:a16="http://schemas.microsoft.com/office/drawing/2014/main" xmlns="" val="1029181518"/>
                  </a:ext>
                </a:extLst>
              </a:tr>
            </a:tbl>
          </a:graphicData>
        </a:graphic>
      </p:graphicFrame>
      <p:sp>
        <p:nvSpPr>
          <p:cNvPr id="5" name="Title 4">
            <a:extLst>
              <a:ext uri="{FF2B5EF4-FFF2-40B4-BE49-F238E27FC236}">
                <a16:creationId xmlns:a16="http://schemas.microsoft.com/office/drawing/2014/main" xmlns="" id="{A776AA87-B2CF-4E09-8718-9C89CB2EE8B3}"/>
              </a:ext>
            </a:extLst>
          </p:cNvPr>
          <p:cNvSpPr>
            <a:spLocks noGrp="1"/>
          </p:cNvSpPr>
          <p:nvPr>
            <p:ph type="title"/>
          </p:nvPr>
        </p:nvSpPr>
        <p:spPr/>
        <p:txBody>
          <a:bodyPr/>
          <a:lstStyle/>
          <a:p>
            <a:r>
              <a:rPr lang="en-IN" dirty="0"/>
              <a:t>DLT</a:t>
            </a:r>
          </a:p>
        </p:txBody>
      </p:sp>
    </p:spTree>
    <p:extLst>
      <p:ext uri="{BB962C8B-B14F-4D97-AF65-F5344CB8AC3E}">
        <p14:creationId xmlns:p14="http://schemas.microsoft.com/office/powerpoint/2010/main" xmlns="" val="22220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DEFINITION</a:t>
            </a:r>
            <a:endParaRPr lang="en-US" dirty="0"/>
          </a:p>
        </p:txBody>
      </p:sp>
      <p:pic>
        <p:nvPicPr>
          <p:cNvPr id="6" name="Content Placeholder 5" descr="PHOTO-2020-02-19-01-22-46.jpg"/>
          <p:cNvPicPr>
            <a:picLocks noGrp="1" noChangeAspect="1"/>
          </p:cNvPicPr>
          <p:nvPr>
            <p:ph idx="1"/>
          </p:nvPr>
        </p:nvPicPr>
        <p:blipFill>
          <a:blip r:embed="rId2">
            <a:extLst>
              <a:ext uri="{28A0092B-C50C-407E-A947-70E740481C1C}">
                <a14:useLocalDpi xmlns="" xmlns:a14="http://schemas.microsoft.com/office/drawing/2010/main" val="0"/>
              </a:ext>
            </a:extLst>
          </a:blip>
          <a:srcRect l="6592" r="6592"/>
          <a:stretch>
            <a:fillRect/>
          </a:stretch>
        </p:blipFill>
        <p:spPr/>
      </p:pic>
    </p:spTree>
    <p:extLst>
      <p:ext uri="{BB962C8B-B14F-4D97-AF65-F5344CB8AC3E}">
        <p14:creationId xmlns="" xmlns:p14="http://schemas.microsoft.com/office/powerpoint/2010/main" val="329510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xmlns="" id="{17945B69-9193-4906-9DB6-B17877A2A901}"/>
              </a:ext>
            </a:extLst>
          </p:cNvPr>
          <p:cNvGraphicFramePr>
            <a:graphicFrameLocks noGrp="1"/>
          </p:cNvGraphicFramePr>
          <p:nvPr>
            <p:extLst>
              <p:ext uri="{D42A27DB-BD31-4B8C-83A1-F6EECF244321}">
                <p14:modId xmlns:p14="http://schemas.microsoft.com/office/powerpoint/2010/main" xmlns="" val="2040422372"/>
              </p:ext>
            </p:extLst>
          </p:nvPr>
        </p:nvGraphicFramePr>
        <p:xfrm>
          <a:off x="283780" y="2040677"/>
          <a:ext cx="11666482" cy="4572000"/>
        </p:xfrm>
        <a:graphic>
          <a:graphicData uri="http://schemas.openxmlformats.org/drawingml/2006/table">
            <a:tbl>
              <a:tblPr firstRow="1" bandRow="1">
                <a:tableStyleId>{5940675A-B579-460E-94D1-54222C63F5DA}</a:tableStyleId>
              </a:tblPr>
              <a:tblGrid>
                <a:gridCol w="5950776">
                  <a:extLst>
                    <a:ext uri="{9D8B030D-6E8A-4147-A177-3AD203B41FA5}">
                      <a16:colId xmlns:a16="http://schemas.microsoft.com/office/drawing/2014/main" xmlns="" val="708154179"/>
                    </a:ext>
                  </a:extLst>
                </a:gridCol>
                <a:gridCol w="5715706">
                  <a:extLst>
                    <a:ext uri="{9D8B030D-6E8A-4147-A177-3AD203B41FA5}">
                      <a16:colId xmlns:a16="http://schemas.microsoft.com/office/drawing/2014/main" xmlns="" val="168088147"/>
                    </a:ext>
                  </a:extLst>
                </a:gridCol>
              </a:tblGrid>
              <a:tr h="459026">
                <a:tc>
                  <a:txBody>
                    <a:bodyPr/>
                    <a:lstStyle/>
                    <a:p>
                      <a:r>
                        <a:rPr lang="en-IN" sz="3200" dirty="0"/>
                        <a:t>Advantages</a:t>
                      </a:r>
                    </a:p>
                  </a:txBody>
                  <a:tcPr/>
                </a:tc>
                <a:tc>
                  <a:txBody>
                    <a:bodyPr/>
                    <a:lstStyle/>
                    <a:p>
                      <a:r>
                        <a:rPr lang="en-IN" sz="3200" dirty="0"/>
                        <a:t>Disadvantages</a:t>
                      </a:r>
                    </a:p>
                  </a:txBody>
                  <a:tcPr/>
                </a:tc>
                <a:extLst>
                  <a:ext uri="{0D108BD9-81ED-4DB2-BD59-A6C34878D82A}">
                    <a16:rowId xmlns:a16="http://schemas.microsoft.com/office/drawing/2014/main" xmlns="" val="25146718"/>
                  </a:ext>
                </a:extLst>
              </a:tr>
              <a:tr h="1911514">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Selective lobar blockade is possible,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Used in children &amp; small adults,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Easily added to regular ETT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Allows ventilation during placement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In difficult airways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IN" sz="3200" kern="1200" dirty="0">
                          <a:effectLst/>
                        </a:rPr>
                        <a:t>Post op  ventilation</a:t>
                      </a:r>
                    </a:p>
                  </a:txBody>
                  <a:tcPr/>
                </a:tc>
                <a:tc>
                  <a:txBody>
                    <a:bodyPr/>
                    <a:lstStyle/>
                    <a:p>
                      <a:pPr marL="457200" indent="-457200">
                        <a:buFont typeface="+mj-lt"/>
                        <a:buAutoNum type="arabicPeriod"/>
                      </a:pPr>
                      <a:r>
                        <a:rPr lang="en-IN" sz="3200" kern="1200" dirty="0">
                          <a:effectLst/>
                        </a:rPr>
                        <a:t>Small lumen, </a:t>
                      </a:r>
                    </a:p>
                    <a:p>
                      <a:pPr marL="914400" lvl="1" indent="-457200">
                        <a:buFont typeface="+mj-lt"/>
                        <a:buAutoNum type="arabicPeriod"/>
                      </a:pPr>
                      <a:r>
                        <a:rPr lang="en-IN" sz="3200" kern="1200" dirty="0">
                          <a:effectLst/>
                        </a:rPr>
                        <a:t>(? suctioning)</a:t>
                      </a:r>
                    </a:p>
                    <a:p>
                      <a:pPr marL="914400" lvl="1" indent="-457200">
                        <a:buFont typeface="+mj-lt"/>
                        <a:buAutoNum type="arabicPeriod"/>
                      </a:pPr>
                      <a:r>
                        <a:rPr lang="en-IN" sz="3200" kern="1200" dirty="0">
                          <a:effectLst/>
                        </a:rPr>
                        <a:t>Longer time to collapse</a:t>
                      </a:r>
                    </a:p>
                    <a:p>
                      <a:pPr marL="457200" lvl="0" indent="-457200">
                        <a:buFont typeface="+mj-lt"/>
                        <a:buAutoNum type="arabicPeriod"/>
                      </a:pPr>
                      <a:r>
                        <a:rPr lang="en-IN" sz="3200" kern="1200" dirty="0">
                          <a:effectLst/>
                        </a:rPr>
                        <a:t>Repositioning needed more often </a:t>
                      </a:r>
                    </a:p>
                    <a:p>
                      <a:pPr marL="457200" lvl="0" indent="-457200">
                        <a:buFont typeface="+mj-lt"/>
                        <a:buAutoNum type="arabicPeriod"/>
                      </a:pPr>
                      <a:r>
                        <a:rPr lang="en-IN" sz="3200" kern="1200" dirty="0">
                          <a:effectLst/>
                        </a:rPr>
                        <a:t>Bronchoscope essential for positioning</a:t>
                      </a:r>
                      <a:endParaRPr lang="en-IN" sz="3200" dirty="0"/>
                    </a:p>
                  </a:txBody>
                  <a:tcPr/>
                </a:tc>
                <a:extLst>
                  <a:ext uri="{0D108BD9-81ED-4DB2-BD59-A6C34878D82A}">
                    <a16:rowId xmlns:a16="http://schemas.microsoft.com/office/drawing/2014/main" xmlns="" val="325849437"/>
                  </a:ext>
                </a:extLst>
              </a:tr>
            </a:tbl>
          </a:graphicData>
        </a:graphic>
      </p:graphicFrame>
      <p:sp>
        <p:nvSpPr>
          <p:cNvPr id="2" name="Title 1">
            <a:extLst>
              <a:ext uri="{FF2B5EF4-FFF2-40B4-BE49-F238E27FC236}">
                <a16:creationId xmlns:a16="http://schemas.microsoft.com/office/drawing/2014/main" xmlns="" id="{E9AA65B9-1AEB-4FE7-87E9-349210E1CCE9}"/>
              </a:ext>
            </a:extLst>
          </p:cNvPr>
          <p:cNvSpPr>
            <a:spLocks noGrp="1"/>
          </p:cNvSpPr>
          <p:nvPr>
            <p:ph type="title"/>
          </p:nvPr>
        </p:nvSpPr>
        <p:spPr/>
        <p:txBody>
          <a:bodyPr/>
          <a:lstStyle/>
          <a:p>
            <a:r>
              <a:rPr lang="en-IN" dirty="0"/>
              <a:t>Bronchial blockers</a:t>
            </a:r>
          </a:p>
        </p:txBody>
      </p:sp>
    </p:spTree>
    <p:extLst>
      <p:ext uri="{BB962C8B-B14F-4D97-AF65-F5344CB8AC3E}">
        <p14:creationId xmlns:p14="http://schemas.microsoft.com/office/powerpoint/2010/main" xmlns="" val="3366561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xmlns="" id="{17945B69-9193-4906-9DB6-B17877A2A901}"/>
              </a:ext>
            </a:extLst>
          </p:cNvPr>
          <p:cNvGraphicFramePr>
            <a:graphicFrameLocks noGrp="1"/>
          </p:cNvGraphicFramePr>
          <p:nvPr>
            <p:extLst>
              <p:ext uri="{D42A27DB-BD31-4B8C-83A1-F6EECF244321}">
                <p14:modId xmlns:p14="http://schemas.microsoft.com/office/powerpoint/2010/main" xmlns="" val="3326887445"/>
              </p:ext>
            </p:extLst>
          </p:nvPr>
        </p:nvGraphicFramePr>
        <p:xfrm>
          <a:off x="518509" y="1690688"/>
          <a:ext cx="11479050" cy="4691199"/>
        </p:xfrm>
        <a:graphic>
          <a:graphicData uri="http://schemas.openxmlformats.org/drawingml/2006/table">
            <a:tbl>
              <a:tblPr firstRow="1" bandRow="1">
                <a:tableStyleId>{5940675A-B579-460E-94D1-54222C63F5DA}</a:tableStyleId>
              </a:tblPr>
              <a:tblGrid>
                <a:gridCol w="5855172">
                  <a:extLst>
                    <a:ext uri="{9D8B030D-6E8A-4147-A177-3AD203B41FA5}">
                      <a16:colId xmlns:a16="http://schemas.microsoft.com/office/drawing/2014/main" xmlns="" val="708154179"/>
                    </a:ext>
                  </a:extLst>
                </a:gridCol>
                <a:gridCol w="5623878">
                  <a:extLst>
                    <a:ext uri="{9D8B030D-6E8A-4147-A177-3AD203B41FA5}">
                      <a16:colId xmlns:a16="http://schemas.microsoft.com/office/drawing/2014/main" xmlns="" val="168088147"/>
                    </a:ext>
                  </a:extLst>
                </a:gridCol>
              </a:tblGrid>
              <a:tr h="692231">
                <a:tc>
                  <a:txBody>
                    <a:bodyPr/>
                    <a:lstStyle/>
                    <a:p>
                      <a:r>
                        <a:rPr lang="en-IN" sz="3200" dirty="0"/>
                        <a:t>Advantages</a:t>
                      </a:r>
                    </a:p>
                  </a:txBody>
                  <a:tcPr/>
                </a:tc>
                <a:tc>
                  <a:txBody>
                    <a:bodyPr/>
                    <a:lstStyle/>
                    <a:p>
                      <a:r>
                        <a:rPr lang="en-IN" sz="3200" dirty="0"/>
                        <a:t>Disadvantages</a:t>
                      </a:r>
                    </a:p>
                  </a:txBody>
                  <a:tcPr/>
                </a:tc>
                <a:extLst>
                  <a:ext uri="{0D108BD9-81ED-4DB2-BD59-A6C34878D82A}">
                    <a16:rowId xmlns:a16="http://schemas.microsoft.com/office/drawing/2014/main" xmlns="" val="25146718"/>
                  </a:ext>
                </a:extLst>
              </a:tr>
              <a:tr h="3998968">
                <a:tc>
                  <a:txBody>
                    <a:bodyPr/>
                    <a:lstStyle/>
                    <a:p>
                      <a:pPr marL="457200" indent="-457200">
                        <a:buFont typeface="Arial" panose="020B0604020202020204" pitchFamily="34" charset="0"/>
                        <a:buChar char="•"/>
                      </a:pPr>
                      <a:r>
                        <a:rPr lang="en-IN" sz="3200" kern="1200" dirty="0">
                          <a:effectLst/>
                        </a:rPr>
                        <a:t>Useful in emergency situations</a:t>
                      </a:r>
                    </a:p>
                    <a:p>
                      <a:pPr marL="914400" lvl="1" indent="-457200">
                        <a:buFont typeface="Arial" panose="020B0604020202020204" pitchFamily="34" charset="0"/>
                        <a:buChar char="•"/>
                      </a:pPr>
                      <a:r>
                        <a:rPr lang="en-IN" sz="3200" kern="1200" dirty="0">
                          <a:effectLst/>
                        </a:rPr>
                        <a:t>massive bleeding </a:t>
                      </a:r>
                    </a:p>
                    <a:p>
                      <a:pPr marL="457200" lvl="0" indent="-457200">
                        <a:buFont typeface="Arial" panose="020B0604020202020204" pitchFamily="34" charset="0"/>
                        <a:buChar char="•"/>
                      </a:pPr>
                      <a:r>
                        <a:rPr lang="en-IN" sz="3200" kern="1200" dirty="0">
                          <a:effectLst/>
                        </a:rPr>
                        <a:t>Difficult airways</a:t>
                      </a:r>
                    </a:p>
                  </a:txBody>
                  <a:tcPr/>
                </a:tc>
                <a:tc>
                  <a:txBody>
                    <a:bodyPr/>
                    <a:lstStyle/>
                    <a:p>
                      <a:pPr marL="457200" indent="-457200">
                        <a:buFont typeface="Arial" panose="020B0604020202020204" pitchFamily="34" charset="0"/>
                        <a:buChar char="•"/>
                      </a:pPr>
                      <a:r>
                        <a:rPr lang="en-IN" sz="3200" kern="1200" dirty="0">
                          <a:effectLst/>
                        </a:rPr>
                        <a:t>Difficult to negotiate to the left lung. </a:t>
                      </a:r>
                    </a:p>
                    <a:p>
                      <a:pPr marL="457200" indent="-457200">
                        <a:buFont typeface="Arial" panose="020B0604020202020204" pitchFamily="34" charset="0"/>
                        <a:buChar char="•"/>
                      </a:pPr>
                      <a:r>
                        <a:rPr lang="en-IN" sz="3200" kern="1200" dirty="0">
                          <a:effectLst/>
                        </a:rPr>
                        <a:t>Bronchoscopy necessary for placement</a:t>
                      </a:r>
                    </a:p>
                    <a:p>
                      <a:pPr marL="457200" indent="-457200">
                        <a:buFont typeface="Arial" panose="020B0604020202020204" pitchFamily="34" charset="0"/>
                        <a:buChar char="•"/>
                      </a:pPr>
                      <a:r>
                        <a:rPr lang="en-IN" sz="3200" kern="1200" dirty="0">
                          <a:effectLst/>
                        </a:rPr>
                        <a:t> Does not allow for bronchoscopy, suctioning or CPAP to isolated lung</a:t>
                      </a:r>
                    </a:p>
                    <a:p>
                      <a:pPr marL="457200" indent="-457200">
                        <a:buFont typeface="Arial" panose="020B0604020202020204" pitchFamily="34" charset="0"/>
                        <a:buChar char="•"/>
                      </a:pPr>
                      <a:endParaRPr lang="en-IN" sz="3200" dirty="0"/>
                    </a:p>
                  </a:txBody>
                  <a:tcPr/>
                </a:tc>
                <a:extLst>
                  <a:ext uri="{0D108BD9-81ED-4DB2-BD59-A6C34878D82A}">
                    <a16:rowId xmlns:a16="http://schemas.microsoft.com/office/drawing/2014/main" xmlns="" val="2141131731"/>
                  </a:ext>
                </a:extLst>
              </a:tr>
            </a:tbl>
          </a:graphicData>
        </a:graphic>
      </p:graphicFrame>
      <p:sp>
        <p:nvSpPr>
          <p:cNvPr id="2" name="Title 1">
            <a:extLst>
              <a:ext uri="{FF2B5EF4-FFF2-40B4-BE49-F238E27FC236}">
                <a16:creationId xmlns:a16="http://schemas.microsoft.com/office/drawing/2014/main" xmlns="" id="{353984F8-BC83-4882-9C00-27446681CEFA}"/>
              </a:ext>
            </a:extLst>
          </p:cNvPr>
          <p:cNvSpPr>
            <a:spLocks noGrp="1"/>
          </p:cNvSpPr>
          <p:nvPr>
            <p:ph type="title"/>
          </p:nvPr>
        </p:nvSpPr>
        <p:spPr/>
        <p:txBody>
          <a:bodyPr/>
          <a:lstStyle/>
          <a:p>
            <a:r>
              <a:rPr lang="en-IN" dirty="0"/>
              <a:t>Single lumen tubes</a:t>
            </a:r>
          </a:p>
        </p:txBody>
      </p:sp>
    </p:spTree>
    <p:extLst>
      <p:ext uri="{BB962C8B-B14F-4D97-AF65-F5344CB8AC3E}">
        <p14:creationId xmlns:p14="http://schemas.microsoft.com/office/powerpoint/2010/main" xmlns="" val="318567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7DCA9-A9A2-48C6-996E-648DC783648D}"/>
              </a:ext>
            </a:extLst>
          </p:cNvPr>
          <p:cNvSpPr>
            <a:spLocks noGrp="1"/>
          </p:cNvSpPr>
          <p:nvPr>
            <p:ph type="title"/>
          </p:nvPr>
        </p:nvSpPr>
        <p:spPr/>
        <p:txBody>
          <a:bodyPr>
            <a:normAutofit fontScale="90000"/>
          </a:bodyPr>
          <a:lstStyle/>
          <a:p>
            <a:r>
              <a:rPr lang="en-IN" dirty="0"/>
              <a:t>What are different sizes of DLT available and How to choose the DLT size?</a:t>
            </a:r>
            <a:br>
              <a:rPr lang="en-IN" dirty="0"/>
            </a:br>
            <a:r>
              <a:rPr lang="en-US" dirty="0"/>
              <a:t> If this patient’s height is 170 cm</a:t>
            </a:r>
            <a:endParaRPr lang="en-IN" dirty="0"/>
          </a:p>
        </p:txBody>
      </p:sp>
      <p:sp>
        <p:nvSpPr>
          <p:cNvPr id="4" name="Rectangle 3">
            <a:extLst>
              <a:ext uri="{FF2B5EF4-FFF2-40B4-BE49-F238E27FC236}">
                <a16:creationId xmlns:a16="http://schemas.microsoft.com/office/drawing/2014/main" xmlns="" id="{664170A2-33DD-4DF4-9E8F-0FFFC597887A}"/>
              </a:ext>
            </a:extLst>
          </p:cNvPr>
          <p:cNvSpPr/>
          <p:nvPr/>
        </p:nvSpPr>
        <p:spPr>
          <a:xfrm>
            <a:off x="838200" y="2617075"/>
            <a:ext cx="9787759" cy="3329951"/>
          </a:xfrm>
          <a:prstGeom prst="rect">
            <a:avLst/>
          </a:prstGeom>
        </p:spPr>
        <p:txBody>
          <a:bodyPr wrap="square">
            <a:spAutoFit/>
          </a:bodyPr>
          <a:lstStyle/>
          <a:p>
            <a:pPr>
              <a:lnSpc>
                <a:spcPct val="107000"/>
              </a:lnSpc>
              <a:spcAft>
                <a:spcPts val="800"/>
              </a:spcAft>
            </a:pPr>
            <a:r>
              <a:rPr lang="en-IN" sz="2800" b="1" dirty="0">
                <a:latin typeface="Tahoma" panose="020B0604030504040204" pitchFamily="34" charset="0"/>
                <a:ea typeface="Calibri" panose="020F0502020204030204" pitchFamily="34" charset="0"/>
                <a:cs typeface="Times New Roman" panose="02020603050405020304" pitchFamily="18" charset="0"/>
              </a:rPr>
              <a:t>Single use PVC tubes  available sizes :    </a:t>
            </a:r>
          </a:p>
          <a:p>
            <a:pPr>
              <a:lnSpc>
                <a:spcPct val="107000"/>
              </a:lnSpc>
              <a:spcAft>
                <a:spcPts val="800"/>
              </a:spcAft>
            </a:pPr>
            <a:r>
              <a:rPr lang="en-IN" sz="2800" b="1" dirty="0">
                <a:latin typeface="Tahoma" panose="020B0604030504040204" pitchFamily="34" charset="0"/>
                <a:ea typeface="Calibri" panose="020F0502020204030204" pitchFamily="34" charset="0"/>
                <a:cs typeface="Times New Roman" panose="02020603050405020304" pitchFamily="18" charset="0"/>
              </a:rPr>
              <a:t>	         26, 28, 32, 35 37 39 41 F</a:t>
            </a:r>
            <a:endParaRPr lang="en-IN"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Based on </a:t>
            </a:r>
          </a:p>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	Gender, </a:t>
            </a:r>
          </a:p>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	Height </a:t>
            </a:r>
          </a:p>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	CT  /CXR based tracheal width, </a:t>
            </a:r>
          </a:p>
        </p:txBody>
      </p:sp>
    </p:spTree>
    <p:extLst>
      <p:ext uri="{BB962C8B-B14F-4D97-AF65-F5344CB8AC3E}">
        <p14:creationId xmlns:p14="http://schemas.microsoft.com/office/powerpoint/2010/main" xmlns="" val="12709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AD936-E30F-4908-8CC1-D267C2B53614}"/>
              </a:ext>
            </a:extLst>
          </p:cNvPr>
          <p:cNvSpPr>
            <a:spLocks noGrp="1"/>
          </p:cNvSpPr>
          <p:nvPr>
            <p:ph type="title"/>
          </p:nvPr>
        </p:nvSpPr>
        <p:spPr/>
        <p:txBody>
          <a:bodyPr/>
          <a:lstStyle/>
          <a:p>
            <a:r>
              <a:rPr lang="en-IN" dirty="0"/>
              <a:t>Selection of DLT sizes</a:t>
            </a:r>
          </a:p>
        </p:txBody>
      </p:sp>
      <p:graphicFrame>
        <p:nvGraphicFramePr>
          <p:cNvPr id="5" name="Table 4">
            <a:extLst>
              <a:ext uri="{FF2B5EF4-FFF2-40B4-BE49-F238E27FC236}">
                <a16:creationId xmlns:a16="http://schemas.microsoft.com/office/drawing/2014/main" xmlns="" id="{20FDA87C-CC05-486D-8622-1AC7CEC10E35}"/>
              </a:ext>
            </a:extLst>
          </p:cNvPr>
          <p:cNvGraphicFramePr>
            <a:graphicFrameLocks noGrp="1"/>
          </p:cNvGraphicFramePr>
          <p:nvPr>
            <p:extLst>
              <p:ext uri="{D42A27DB-BD31-4B8C-83A1-F6EECF244321}">
                <p14:modId xmlns:p14="http://schemas.microsoft.com/office/powerpoint/2010/main" xmlns="" val="4032957887"/>
              </p:ext>
            </p:extLst>
          </p:nvPr>
        </p:nvGraphicFramePr>
        <p:xfrm>
          <a:off x="6492764" y="3217816"/>
          <a:ext cx="5378670" cy="3275059"/>
        </p:xfrm>
        <a:graphic>
          <a:graphicData uri="http://schemas.openxmlformats.org/drawingml/2006/table">
            <a:tbl>
              <a:tblPr firstRow="1" firstCol="1" bandRow="1">
                <a:tableStyleId>{073A0DAA-6AF3-43AB-8588-CEC1D06C72B9}</a:tableStyleId>
              </a:tblPr>
              <a:tblGrid>
                <a:gridCol w="2689335">
                  <a:extLst>
                    <a:ext uri="{9D8B030D-6E8A-4147-A177-3AD203B41FA5}">
                      <a16:colId xmlns:a16="http://schemas.microsoft.com/office/drawing/2014/main" xmlns="" val="4009154415"/>
                    </a:ext>
                  </a:extLst>
                </a:gridCol>
                <a:gridCol w="2689335">
                  <a:extLst>
                    <a:ext uri="{9D8B030D-6E8A-4147-A177-3AD203B41FA5}">
                      <a16:colId xmlns:a16="http://schemas.microsoft.com/office/drawing/2014/main" xmlns="" val="423491496"/>
                    </a:ext>
                  </a:extLst>
                </a:gridCol>
              </a:tblGrid>
              <a:tr h="1014369">
                <a:tc>
                  <a:txBody>
                    <a:bodyPr/>
                    <a:lstStyle/>
                    <a:p>
                      <a:pPr>
                        <a:lnSpc>
                          <a:spcPct val="107000"/>
                        </a:lnSpc>
                        <a:spcAft>
                          <a:spcPts val="0"/>
                        </a:spcAft>
                      </a:pPr>
                      <a:r>
                        <a:rPr lang="en-IN" sz="2800" dirty="0">
                          <a:effectLst/>
                        </a:rPr>
                        <a:t>Tracheal width (MM)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dirty="0">
                          <a:effectLst/>
                        </a:rPr>
                        <a:t>F</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63842936"/>
                  </a:ext>
                </a:extLst>
              </a:tr>
              <a:tr h="495678">
                <a:tc>
                  <a:txBody>
                    <a:bodyPr/>
                    <a:lstStyle/>
                    <a:p>
                      <a:pPr>
                        <a:lnSpc>
                          <a:spcPct val="107000"/>
                        </a:lnSpc>
                        <a:spcAft>
                          <a:spcPts val="0"/>
                        </a:spcAft>
                      </a:pPr>
                      <a:r>
                        <a:rPr lang="en-IN" sz="2800">
                          <a:effectLst/>
                        </a:rPr>
                        <a:t>&gt;18</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dirty="0">
                          <a:effectLst/>
                        </a:rPr>
                        <a:t>41</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7738216"/>
                  </a:ext>
                </a:extLst>
              </a:tr>
              <a:tr h="495678">
                <a:tc>
                  <a:txBody>
                    <a:bodyPr/>
                    <a:lstStyle/>
                    <a:p>
                      <a:pPr>
                        <a:lnSpc>
                          <a:spcPct val="107000"/>
                        </a:lnSpc>
                        <a:spcAft>
                          <a:spcPts val="0"/>
                        </a:spcAft>
                      </a:pPr>
                      <a:r>
                        <a:rPr lang="en-IN" sz="2800">
                          <a:effectLst/>
                        </a:rPr>
                        <a:t>16-18</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39</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24900124"/>
                  </a:ext>
                </a:extLst>
              </a:tr>
              <a:tr h="495678">
                <a:tc>
                  <a:txBody>
                    <a:bodyPr/>
                    <a:lstStyle/>
                    <a:p>
                      <a:pPr>
                        <a:lnSpc>
                          <a:spcPct val="107000"/>
                        </a:lnSpc>
                        <a:spcAft>
                          <a:spcPts val="0"/>
                        </a:spcAft>
                      </a:pPr>
                      <a:r>
                        <a:rPr lang="en-IN" sz="2800">
                          <a:effectLst/>
                        </a:rPr>
                        <a:t>15-16</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37</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5993812"/>
                  </a:ext>
                </a:extLst>
              </a:tr>
              <a:tr h="773656">
                <a:tc>
                  <a:txBody>
                    <a:bodyPr/>
                    <a:lstStyle/>
                    <a:p>
                      <a:pPr>
                        <a:lnSpc>
                          <a:spcPct val="107000"/>
                        </a:lnSpc>
                        <a:spcAft>
                          <a:spcPts val="0"/>
                        </a:spcAft>
                      </a:pPr>
                      <a:r>
                        <a:rPr lang="en-IN" sz="2800">
                          <a:effectLst/>
                        </a:rPr>
                        <a:t>14-15</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dirty="0">
                          <a:effectLst/>
                        </a:rPr>
                        <a:t>35</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0395166"/>
                  </a:ext>
                </a:extLst>
              </a:tr>
            </a:tbl>
          </a:graphicData>
        </a:graphic>
      </p:graphicFrame>
      <p:graphicFrame>
        <p:nvGraphicFramePr>
          <p:cNvPr id="6" name="Content Placeholder 3">
            <a:extLst>
              <a:ext uri="{FF2B5EF4-FFF2-40B4-BE49-F238E27FC236}">
                <a16:creationId xmlns:a16="http://schemas.microsoft.com/office/drawing/2014/main" xmlns="" id="{7607E25C-948C-4917-A3D8-B73D7010E0AD}"/>
              </a:ext>
            </a:extLst>
          </p:cNvPr>
          <p:cNvGraphicFramePr>
            <a:graphicFrameLocks noGrp="1"/>
          </p:cNvGraphicFramePr>
          <p:nvPr>
            <p:ph idx="1"/>
            <p:extLst>
              <p:ext uri="{D42A27DB-BD31-4B8C-83A1-F6EECF244321}">
                <p14:modId xmlns:p14="http://schemas.microsoft.com/office/powerpoint/2010/main" xmlns="" val="1031348881"/>
              </p:ext>
            </p:extLst>
          </p:nvPr>
        </p:nvGraphicFramePr>
        <p:xfrm>
          <a:off x="630621" y="3248521"/>
          <a:ext cx="4432738" cy="3244354"/>
        </p:xfrm>
        <a:graphic>
          <a:graphicData uri="http://schemas.openxmlformats.org/drawingml/2006/table">
            <a:tbl>
              <a:tblPr firstRow="1" firstCol="1" bandRow="1">
                <a:tableStyleId>{073A0DAA-6AF3-43AB-8588-CEC1D06C72B9}</a:tableStyleId>
              </a:tblPr>
              <a:tblGrid>
                <a:gridCol w="1477416">
                  <a:extLst>
                    <a:ext uri="{9D8B030D-6E8A-4147-A177-3AD203B41FA5}">
                      <a16:colId xmlns:a16="http://schemas.microsoft.com/office/drawing/2014/main" xmlns="" val="2227868224"/>
                    </a:ext>
                  </a:extLst>
                </a:gridCol>
                <a:gridCol w="1477416">
                  <a:extLst>
                    <a:ext uri="{9D8B030D-6E8A-4147-A177-3AD203B41FA5}">
                      <a16:colId xmlns:a16="http://schemas.microsoft.com/office/drawing/2014/main" xmlns="" val="1365421516"/>
                    </a:ext>
                  </a:extLst>
                </a:gridCol>
                <a:gridCol w="1477906">
                  <a:extLst>
                    <a:ext uri="{9D8B030D-6E8A-4147-A177-3AD203B41FA5}">
                      <a16:colId xmlns:a16="http://schemas.microsoft.com/office/drawing/2014/main" xmlns="" val="1256121420"/>
                    </a:ext>
                  </a:extLst>
                </a:gridCol>
              </a:tblGrid>
              <a:tr h="1098058">
                <a:tc>
                  <a:txBody>
                    <a:bodyPr/>
                    <a:lstStyle/>
                    <a:p>
                      <a:pPr>
                        <a:lnSpc>
                          <a:spcPct val="107000"/>
                        </a:lnSpc>
                        <a:spcAft>
                          <a:spcPts val="0"/>
                        </a:spcAft>
                      </a:pPr>
                      <a:r>
                        <a:rPr lang="en-IN" sz="2800">
                          <a:effectLst/>
                        </a:rPr>
                        <a:t>Gender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Height (cm)</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Size</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4341428"/>
                  </a:ext>
                </a:extLst>
              </a:tr>
              <a:tr h="536574">
                <a:tc>
                  <a:txBody>
                    <a:bodyPr/>
                    <a:lstStyle/>
                    <a:p>
                      <a:pPr>
                        <a:lnSpc>
                          <a:spcPct val="107000"/>
                        </a:lnSpc>
                        <a:spcAft>
                          <a:spcPts val="0"/>
                        </a:spcAft>
                      </a:pPr>
                      <a:r>
                        <a:rPr lang="en-IN" sz="2800">
                          <a:effectLst/>
                        </a:rPr>
                        <a:t>M</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&gt;170</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41</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008266"/>
                  </a:ext>
                </a:extLst>
              </a:tr>
              <a:tr h="536574">
                <a:tc>
                  <a:txBody>
                    <a:bodyPr/>
                    <a:lstStyle/>
                    <a:p>
                      <a:pPr>
                        <a:lnSpc>
                          <a:spcPct val="107000"/>
                        </a:lnSpc>
                        <a:spcAft>
                          <a:spcPts val="0"/>
                        </a:spcAft>
                      </a:pPr>
                      <a:r>
                        <a:rPr lang="en-IN" sz="2800">
                          <a:effectLst/>
                        </a:rPr>
                        <a:t>M</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&lt;170</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39</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91373433"/>
                  </a:ext>
                </a:extLst>
              </a:tr>
              <a:tr h="536574">
                <a:tc>
                  <a:txBody>
                    <a:bodyPr/>
                    <a:lstStyle/>
                    <a:p>
                      <a:pPr>
                        <a:lnSpc>
                          <a:spcPct val="107000"/>
                        </a:lnSpc>
                        <a:spcAft>
                          <a:spcPts val="0"/>
                        </a:spcAft>
                      </a:pPr>
                      <a:r>
                        <a:rPr lang="en-IN" sz="2800">
                          <a:effectLst/>
                        </a:rPr>
                        <a:t>F</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&gt;160</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dirty="0">
                          <a:effectLst/>
                        </a:rPr>
                        <a:t>37</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6029928"/>
                  </a:ext>
                </a:extLst>
              </a:tr>
              <a:tr h="536574">
                <a:tc>
                  <a:txBody>
                    <a:bodyPr/>
                    <a:lstStyle/>
                    <a:p>
                      <a:pPr>
                        <a:lnSpc>
                          <a:spcPct val="107000"/>
                        </a:lnSpc>
                        <a:spcAft>
                          <a:spcPts val="0"/>
                        </a:spcAft>
                      </a:pPr>
                      <a:r>
                        <a:rPr lang="en-IN" sz="2800">
                          <a:effectLst/>
                        </a:rPr>
                        <a:t>F</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a:effectLst/>
                        </a:rPr>
                        <a:t>&lt;160</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800" dirty="0">
                          <a:effectLst/>
                        </a:rPr>
                        <a:t>35</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6720946"/>
                  </a:ext>
                </a:extLst>
              </a:tr>
            </a:tbl>
          </a:graphicData>
        </a:graphic>
      </p:graphicFrame>
      <p:sp>
        <p:nvSpPr>
          <p:cNvPr id="7" name="Rectangle 6">
            <a:extLst>
              <a:ext uri="{FF2B5EF4-FFF2-40B4-BE49-F238E27FC236}">
                <a16:creationId xmlns:a16="http://schemas.microsoft.com/office/drawing/2014/main" xmlns="" id="{F0868904-88B7-4B52-AE5D-2B8363BB1CCB}"/>
              </a:ext>
            </a:extLst>
          </p:cNvPr>
          <p:cNvSpPr/>
          <p:nvPr/>
        </p:nvSpPr>
        <p:spPr>
          <a:xfrm>
            <a:off x="1056289" y="1690688"/>
            <a:ext cx="9317421" cy="1092094"/>
          </a:xfrm>
          <a:prstGeom prst="rect">
            <a:avLst/>
          </a:prstGeom>
        </p:spPr>
        <p:txBody>
          <a:bodyPr wrap="square">
            <a:spAutoFit/>
          </a:bodyPr>
          <a:lstStyle/>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Gender: 		</a:t>
            </a:r>
            <a:r>
              <a:rPr lang="en-IN" sz="2800" b="1" dirty="0">
                <a:latin typeface="Tahoma" panose="020B0604030504040204" pitchFamily="34" charset="0"/>
                <a:ea typeface="Calibri" panose="020F0502020204030204" pitchFamily="34" charset="0"/>
                <a:cs typeface="Times New Roman" panose="02020603050405020304" pitchFamily="18" charset="0"/>
              </a:rPr>
              <a:t>35 Small female, 37 large female</a:t>
            </a:r>
            <a:endParaRPr lang="en-IN"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latin typeface="Tahoma" panose="020B0604030504040204" pitchFamily="34" charset="0"/>
                <a:ea typeface="Calibri" panose="020F0502020204030204" pitchFamily="34" charset="0"/>
                <a:cs typeface="Times New Roman" panose="02020603050405020304" pitchFamily="18" charset="0"/>
              </a:rPr>
              <a:t>			</a:t>
            </a:r>
            <a:r>
              <a:rPr lang="en-IN" sz="2800" b="1" dirty="0">
                <a:solidFill>
                  <a:srgbClr val="FF0000"/>
                </a:solidFill>
                <a:latin typeface="Tahoma" panose="020B0604030504040204" pitchFamily="34" charset="0"/>
                <a:ea typeface="Calibri" panose="020F0502020204030204" pitchFamily="34" charset="0"/>
                <a:cs typeface="Times New Roman" panose="02020603050405020304" pitchFamily="18" charset="0"/>
              </a:rPr>
              <a:t>39 Small male, 41 large male</a:t>
            </a:r>
            <a:endParaRPr lang="en-IN"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539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FC90A7-D128-4671-9725-1924F9D11CB2}"/>
              </a:ext>
            </a:extLst>
          </p:cNvPr>
          <p:cNvSpPr>
            <a:spLocks noGrp="1"/>
          </p:cNvSpPr>
          <p:nvPr>
            <p:ph type="title"/>
          </p:nvPr>
        </p:nvSpPr>
        <p:spPr/>
        <p:txBody>
          <a:bodyPr/>
          <a:lstStyle/>
          <a:p>
            <a:r>
              <a:rPr lang="en-IN" dirty="0"/>
              <a:t>Which side do you choose?</a:t>
            </a:r>
            <a:br>
              <a:rPr lang="en-IN" dirty="0"/>
            </a:br>
            <a:endParaRPr lang="en-IN" dirty="0"/>
          </a:p>
        </p:txBody>
      </p:sp>
      <p:sp>
        <p:nvSpPr>
          <p:cNvPr id="3" name="Content Placeholder 2">
            <a:extLst>
              <a:ext uri="{FF2B5EF4-FFF2-40B4-BE49-F238E27FC236}">
                <a16:creationId xmlns:a16="http://schemas.microsoft.com/office/drawing/2014/main" xmlns="" id="{09037A8B-E77F-47DC-9D06-389ED6C9602B}"/>
              </a:ext>
            </a:extLst>
          </p:cNvPr>
          <p:cNvSpPr>
            <a:spLocks noGrp="1"/>
          </p:cNvSpPr>
          <p:nvPr>
            <p:ph idx="1"/>
          </p:nvPr>
        </p:nvSpPr>
        <p:spPr>
          <a:xfrm>
            <a:off x="252248" y="2535073"/>
            <a:ext cx="11272345" cy="2840967"/>
          </a:xfrm>
        </p:spPr>
        <p:txBody>
          <a:bodyPr>
            <a:noAutofit/>
          </a:bodyPr>
          <a:lstStyle/>
          <a:p>
            <a:pPr lvl="1"/>
            <a:r>
              <a:rPr lang="en-IN" sz="3600" dirty="0"/>
              <a:t>Intubate the dependent side</a:t>
            </a:r>
          </a:p>
          <a:p>
            <a:pPr lvl="1"/>
            <a:r>
              <a:rPr lang="en-IN" sz="3600" dirty="0"/>
              <a:t>Always use left sided tube  except in few  conditions</a:t>
            </a:r>
            <a:r>
              <a:rPr lang="en-IN" sz="3600" b="1" i="1" dirty="0"/>
              <a:t> </a:t>
            </a:r>
            <a:endParaRPr lang="en-IN" sz="3600" dirty="0"/>
          </a:p>
          <a:p>
            <a:endParaRPr lang="en-IN" sz="3600" dirty="0"/>
          </a:p>
        </p:txBody>
      </p:sp>
    </p:spTree>
    <p:extLst>
      <p:ext uri="{BB962C8B-B14F-4D97-AF65-F5344CB8AC3E}">
        <p14:creationId xmlns:p14="http://schemas.microsoft.com/office/powerpoint/2010/main" xmlns="" val="9817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5543A-8C9B-4A5C-924F-E7BD6B30F8E1}"/>
              </a:ext>
            </a:extLst>
          </p:cNvPr>
          <p:cNvSpPr>
            <a:spLocks noGrp="1"/>
          </p:cNvSpPr>
          <p:nvPr>
            <p:ph type="title"/>
          </p:nvPr>
        </p:nvSpPr>
        <p:spPr/>
        <p:txBody>
          <a:bodyPr/>
          <a:lstStyle/>
          <a:p>
            <a:r>
              <a:rPr lang="en-IN" dirty="0"/>
              <a:t>Indications for RDLT</a:t>
            </a:r>
          </a:p>
        </p:txBody>
      </p:sp>
      <p:sp>
        <p:nvSpPr>
          <p:cNvPr id="3" name="Content Placeholder 2">
            <a:extLst>
              <a:ext uri="{FF2B5EF4-FFF2-40B4-BE49-F238E27FC236}">
                <a16:creationId xmlns:a16="http://schemas.microsoft.com/office/drawing/2014/main" xmlns="" id="{EAC58E7E-9EB7-479F-B9FA-2985471D7CF2}"/>
              </a:ext>
            </a:extLst>
          </p:cNvPr>
          <p:cNvSpPr>
            <a:spLocks noGrp="1"/>
          </p:cNvSpPr>
          <p:nvPr>
            <p:ph idx="1"/>
          </p:nvPr>
        </p:nvSpPr>
        <p:spPr/>
        <p:txBody>
          <a:bodyPr/>
          <a:lstStyle/>
          <a:p>
            <a:r>
              <a:rPr lang="en-US" dirty="0"/>
              <a:t>Distorted anatomy of the left main bronchus by an</a:t>
            </a:r>
          </a:p>
          <a:p>
            <a:r>
              <a:rPr lang="en-IN" dirty="0"/>
              <a:t>intrabronchial or extra  bronchial mass</a:t>
            </a:r>
          </a:p>
          <a:p>
            <a:r>
              <a:rPr lang="en-IN" dirty="0"/>
              <a:t>Compression </a:t>
            </a:r>
            <a:r>
              <a:rPr lang="en-US" dirty="0"/>
              <a:t>of the left main bronchus due to a descending thoracic aortic aneurysm</a:t>
            </a:r>
          </a:p>
          <a:p>
            <a:r>
              <a:rPr lang="en-US" dirty="0"/>
              <a:t>left -sided pneumonectomy</a:t>
            </a:r>
          </a:p>
          <a:p>
            <a:r>
              <a:rPr lang="en-US" dirty="0"/>
              <a:t>left -sided single lung transplantation</a:t>
            </a:r>
          </a:p>
          <a:p>
            <a:r>
              <a:rPr lang="en-US" dirty="0"/>
              <a:t>left -sided sleeve resection.</a:t>
            </a:r>
            <a:endParaRPr lang="en-IN" dirty="0"/>
          </a:p>
        </p:txBody>
      </p:sp>
    </p:spTree>
    <p:extLst>
      <p:ext uri="{BB962C8B-B14F-4D97-AF65-F5344CB8AC3E}">
        <p14:creationId xmlns:p14="http://schemas.microsoft.com/office/powerpoint/2010/main" xmlns="" val="41390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82DF2-6CF6-4644-9087-0008F5186E53}"/>
              </a:ext>
            </a:extLst>
          </p:cNvPr>
          <p:cNvSpPr>
            <a:spLocks noGrp="1"/>
          </p:cNvSpPr>
          <p:nvPr>
            <p:ph type="title"/>
          </p:nvPr>
        </p:nvSpPr>
        <p:spPr/>
        <p:txBody>
          <a:bodyPr/>
          <a:lstStyle/>
          <a:p>
            <a:r>
              <a:rPr lang="en-US" dirty="0"/>
              <a:t>What do you mean by margin of safety &amp; how it impacts in choosing the side ?</a:t>
            </a:r>
            <a:endParaRPr lang="en-IN" dirty="0"/>
          </a:p>
        </p:txBody>
      </p:sp>
      <p:pic>
        <p:nvPicPr>
          <p:cNvPr id="4" name="Picture 3">
            <a:extLst>
              <a:ext uri="{FF2B5EF4-FFF2-40B4-BE49-F238E27FC236}">
                <a16:creationId xmlns:a16="http://schemas.microsoft.com/office/drawing/2014/main" xmlns="" id="{BD30A56B-E643-4BAA-9387-C2C475B417AC}"/>
              </a:ext>
            </a:extLst>
          </p:cNvPr>
          <p:cNvPicPr>
            <a:picLocks noChangeAspect="1"/>
          </p:cNvPicPr>
          <p:nvPr/>
        </p:nvPicPr>
        <p:blipFill rotWithShape="1">
          <a:blip r:embed="rId3"/>
          <a:srcRect b="39038"/>
          <a:stretch/>
        </p:blipFill>
        <p:spPr>
          <a:xfrm>
            <a:off x="2534307" y="1690688"/>
            <a:ext cx="7123386" cy="2842329"/>
          </a:xfrm>
          <a:prstGeom prst="rect">
            <a:avLst/>
          </a:prstGeom>
        </p:spPr>
      </p:pic>
      <p:sp>
        <p:nvSpPr>
          <p:cNvPr id="5" name="Rectangle 4">
            <a:extLst>
              <a:ext uri="{FF2B5EF4-FFF2-40B4-BE49-F238E27FC236}">
                <a16:creationId xmlns:a16="http://schemas.microsoft.com/office/drawing/2014/main" xmlns="" id="{46ADE55D-1C33-4C41-8167-1A862CF5A0F3}"/>
              </a:ext>
            </a:extLst>
          </p:cNvPr>
          <p:cNvSpPr/>
          <p:nvPr/>
        </p:nvSpPr>
        <p:spPr>
          <a:xfrm>
            <a:off x="1166649" y="4831701"/>
            <a:ext cx="10683764" cy="2246769"/>
          </a:xfrm>
          <a:prstGeom prst="rect">
            <a:avLst/>
          </a:prstGeom>
        </p:spPr>
        <p:txBody>
          <a:bodyPr wrap="square">
            <a:spAutoFit/>
          </a:bodyPr>
          <a:lstStyle/>
          <a:p>
            <a:r>
              <a:rPr lang="en-IN" sz="2800" dirty="0"/>
              <a:t>The right upper lobe bronchus takes off from the right main bronchus within very short distance from carina than left main stem bronchus </a:t>
            </a:r>
          </a:p>
          <a:p>
            <a:endParaRPr lang="en-IN" sz="2800" dirty="0"/>
          </a:p>
          <a:p>
            <a:r>
              <a:rPr lang="en-IN" sz="2800" dirty="0"/>
              <a:t>Hence the chances of occlusion of right upper lobe bronchus is high.</a:t>
            </a:r>
          </a:p>
          <a:p>
            <a:r>
              <a:rPr lang="en-IN" sz="2800" dirty="0"/>
              <a:t> </a:t>
            </a:r>
          </a:p>
        </p:txBody>
      </p:sp>
    </p:spTree>
    <p:extLst>
      <p:ext uri="{BB962C8B-B14F-4D97-AF65-F5344CB8AC3E}">
        <p14:creationId xmlns:p14="http://schemas.microsoft.com/office/powerpoint/2010/main" xmlns="" val="40580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CFED45-28F6-4CD0-AC1F-CFF8A5C92A09}"/>
              </a:ext>
            </a:extLst>
          </p:cNvPr>
          <p:cNvPicPr>
            <a:picLocks noChangeAspect="1"/>
          </p:cNvPicPr>
          <p:nvPr/>
        </p:nvPicPr>
        <p:blipFill>
          <a:blip r:embed="rId2"/>
          <a:stretch>
            <a:fillRect/>
          </a:stretch>
        </p:blipFill>
        <p:spPr>
          <a:xfrm>
            <a:off x="2504746" y="0"/>
            <a:ext cx="6323943" cy="6695940"/>
          </a:xfrm>
          <a:prstGeom prst="rect">
            <a:avLst/>
          </a:prstGeom>
        </p:spPr>
      </p:pic>
    </p:spTree>
    <p:extLst>
      <p:ext uri="{BB962C8B-B14F-4D97-AF65-F5344CB8AC3E}">
        <p14:creationId xmlns:p14="http://schemas.microsoft.com/office/powerpoint/2010/main" xmlns="" val="1279750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B8D14-F0B3-4A24-9DF5-943F0E00A657}"/>
              </a:ext>
            </a:extLst>
          </p:cNvPr>
          <p:cNvSpPr>
            <a:spLocks noGrp="1"/>
          </p:cNvSpPr>
          <p:nvPr>
            <p:ph type="title"/>
          </p:nvPr>
        </p:nvSpPr>
        <p:spPr/>
        <p:txBody>
          <a:bodyPr>
            <a:normAutofit fontScale="90000"/>
          </a:bodyPr>
          <a:lstStyle/>
          <a:p>
            <a:r>
              <a:rPr lang="en-IN" dirty="0"/>
              <a:t>Describe the technique of DLT insertion and confirmation?</a:t>
            </a:r>
            <a:br>
              <a:rPr lang="en-IN" dirty="0"/>
            </a:br>
            <a:endParaRPr lang="en-IN" dirty="0"/>
          </a:p>
        </p:txBody>
      </p:sp>
      <p:sp>
        <p:nvSpPr>
          <p:cNvPr id="3" name="Content Placeholder 2">
            <a:extLst>
              <a:ext uri="{FF2B5EF4-FFF2-40B4-BE49-F238E27FC236}">
                <a16:creationId xmlns:a16="http://schemas.microsoft.com/office/drawing/2014/main" xmlns="" id="{F29E55DA-72D5-4C2E-B6ED-3553E40DB611}"/>
              </a:ext>
            </a:extLst>
          </p:cNvPr>
          <p:cNvSpPr>
            <a:spLocks noGrp="1"/>
          </p:cNvSpPr>
          <p:nvPr>
            <p:ph idx="1"/>
          </p:nvPr>
        </p:nvSpPr>
        <p:spPr>
          <a:xfrm>
            <a:off x="207580" y="2141537"/>
            <a:ext cx="7943191" cy="4351338"/>
          </a:xfrm>
        </p:spPr>
        <p:txBody>
          <a:bodyPr>
            <a:normAutofit/>
          </a:bodyPr>
          <a:lstStyle/>
          <a:p>
            <a:r>
              <a:rPr lang="en-IN" dirty="0"/>
              <a:t>After the </a:t>
            </a:r>
            <a:r>
              <a:rPr lang="en-IN" dirty="0" err="1"/>
              <a:t>scopy</a:t>
            </a:r>
            <a:r>
              <a:rPr lang="en-IN" dirty="0"/>
              <a:t> insert the  DLT with its </a:t>
            </a:r>
            <a:r>
              <a:rPr lang="en-IN" b="1" dirty="0">
                <a:solidFill>
                  <a:srgbClr val="FF0000"/>
                </a:solidFill>
              </a:rPr>
              <a:t>concavity of distal curvature facing upwards. </a:t>
            </a:r>
          </a:p>
          <a:p>
            <a:r>
              <a:rPr lang="en-IN" dirty="0"/>
              <a:t>Once the bronchial cuff passes off beyond larynx  , </a:t>
            </a:r>
            <a:r>
              <a:rPr lang="en-IN" b="1" dirty="0">
                <a:solidFill>
                  <a:srgbClr val="FF0000"/>
                </a:solidFill>
              </a:rPr>
              <a:t>turn the tube 90 degree</a:t>
            </a:r>
            <a:r>
              <a:rPr lang="en-IN" dirty="0"/>
              <a:t> to the left so that the proximal curve is faced anteriorly </a:t>
            </a:r>
          </a:p>
          <a:p>
            <a:r>
              <a:rPr lang="en-IN" dirty="0"/>
              <a:t>Push till </a:t>
            </a:r>
            <a:r>
              <a:rPr lang="en-IN" b="1" dirty="0">
                <a:solidFill>
                  <a:srgbClr val="FF0000"/>
                </a:solidFill>
              </a:rPr>
              <a:t>gentle resistance is felt </a:t>
            </a:r>
            <a:r>
              <a:rPr lang="en-IN" dirty="0"/>
              <a:t>and then inflate the tracheal cuff only</a:t>
            </a:r>
          </a:p>
          <a:p>
            <a:r>
              <a:rPr lang="en-IN" b="1" dirty="0"/>
              <a:t>Approximate rule for fixing the length.</a:t>
            </a:r>
          </a:p>
          <a:p>
            <a:pPr lvl="1"/>
            <a:r>
              <a:rPr lang="en-IN" b="1" dirty="0">
                <a:solidFill>
                  <a:srgbClr val="FF0000"/>
                </a:solidFill>
              </a:rPr>
              <a:t>170 cm</a:t>
            </a:r>
            <a:r>
              <a:rPr lang="en-IN" b="1" dirty="0"/>
              <a:t> : 29cm and adjust 1 cm for every 10 cm change in height.</a:t>
            </a:r>
          </a:p>
          <a:p>
            <a:endParaRPr lang="en-IN" dirty="0"/>
          </a:p>
        </p:txBody>
      </p:sp>
      <p:pic>
        <p:nvPicPr>
          <p:cNvPr id="4" name="Picture 3">
            <a:extLst>
              <a:ext uri="{FF2B5EF4-FFF2-40B4-BE49-F238E27FC236}">
                <a16:creationId xmlns:a16="http://schemas.microsoft.com/office/drawing/2014/main" xmlns="" id="{D6E00D10-9013-405A-9E2C-E6CA27008258}"/>
              </a:ext>
            </a:extLst>
          </p:cNvPr>
          <p:cNvPicPr>
            <a:picLocks noChangeAspect="1"/>
          </p:cNvPicPr>
          <p:nvPr/>
        </p:nvPicPr>
        <p:blipFill rotWithShape="1">
          <a:blip r:embed="rId2"/>
          <a:srcRect b="9687"/>
          <a:stretch/>
        </p:blipFill>
        <p:spPr>
          <a:xfrm>
            <a:off x="8324193" y="2775663"/>
            <a:ext cx="3788977" cy="3357124"/>
          </a:xfrm>
          <a:prstGeom prst="rect">
            <a:avLst/>
          </a:prstGeom>
        </p:spPr>
      </p:pic>
    </p:spTree>
    <p:extLst>
      <p:ext uri="{BB962C8B-B14F-4D97-AF65-F5344CB8AC3E}">
        <p14:creationId xmlns:p14="http://schemas.microsoft.com/office/powerpoint/2010/main" xmlns="" val="34693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33CF3-911A-452D-BDAF-AE091360BC55}"/>
              </a:ext>
            </a:extLst>
          </p:cNvPr>
          <p:cNvSpPr>
            <a:spLocks noGrp="1"/>
          </p:cNvSpPr>
          <p:nvPr>
            <p:ph type="title"/>
          </p:nvPr>
        </p:nvSpPr>
        <p:spPr/>
        <p:txBody>
          <a:bodyPr/>
          <a:lstStyle/>
          <a:p>
            <a:r>
              <a:rPr lang="en-IN" dirty="0"/>
              <a:t>How do you confirm the correct position of the tube?</a:t>
            </a:r>
          </a:p>
        </p:txBody>
      </p:sp>
      <p:sp>
        <p:nvSpPr>
          <p:cNvPr id="3" name="Content Placeholder 2">
            <a:extLst>
              <a:ext uri="{FF2B5EF4-FFF2-40B4-BE49-F238E27FC236}">
                <a16:creationId xmlns:a16="http://schemas.microsoft.com/office/drawing/2014/main" xmlns="" id="{D8786561-B898-4933-B140-ED005DFF6789}"/>
              </a:ext>
            </a:extLst>
          </p:cNvPr>
          <p:cNvSpPr>
            <a:spLocks noGrp="1"/>
          </p:cNvSpPr>
          <p:nvPr>
            <p:ph idx="1"/>
          </p:nvPr>
        </p:nvSpPr>
        <p:spPr/>
        <p:txBody>
          <a:bodyPr>
            <a:normAutofit/>
          </a:bodyPr>
          <a:lstStyle/>
          <a:p>
            <a:r>
              <a:rPr lang="en-IN" dirty="0"/>
              <a:t>Manual:</a:t>
            </a:r>
          </a:p>
          <a:p>
            <a:pPr lvl="1"/>
            <a:r>
              <a:rPr lang="en-IN" dirty="0"/>
              <a:t>With inflation of tracheal cuff  , bilateral ventilation should be possible and equal</a:t>
            </a:r>
          </a:p>
          <a:p>
            <a:pPr lvl="1"/>
            <a:r>
              <a:rPr lang="en-IN" dirty="0"/>
              <a:t>If only one side is ventilated : tube is too far in and withdraw the tube by few cm and confirm the bilateral air entry,.</a:t>
            </a:r>
          </a:p>
          <a:p>
            <a:pPr lvl="1"/>
            <a:r>
              <a:rPr lang="en-IN" dirty="0"/>
              <a:t>Inflate the bronchial lumen slowly with maximum of 2- 3 ml of air. And confirm the bilateral air entry.  </a:t>
            </a:r>
          </a:p>
          <a:p>
            <a:pPr lvl="1"/>
            <a:r>
              <a:rPr lang="en-IN" dirty="0"/>
              <a:t>If only left lung is ventilated means bronchial cuff is obstructing the contralateral (Right) lumen</a:t>
            </a:r>
          </a:p>
          <a:p>
            <a:pPr lvl="1"/>
            <a:r>
              <a:rPr lang="en-IN" dirty="0"/>
              <a:t>Then to clamp each side selectively and watch for absence and presence of  clear breath sounds in intended side. </a:t>
            </a:r>
          </a:p>
          <a:p>
            <a:endParaRPr lang="en-IN" dirty="0"/>
          </a:p>
        </p:txBody>
      </p:sp>
    </p:spTree>
    <p:extLst>
      <p:ext uri="{BB962C8B-B14F-4D97-AF65-F5344CB8AC3E}">
        <p14:creationId xmlns:p14="http://schemas.microsoft.com/office/powerpoint/2010/main" xmlns="" val="391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PHOTO-2020-02-19-01-23-17.jpg"/>
          <p:cNvPicPr>
            <a:picLocks noGrp="1" noChangeAspect="1"/>
          </p:cNvPicPr>
          <p:nvPr>
            <p:ph idx="1"/>
          </p:nvPr>
        </p:nvPicPr>
        <p:blipFill>
          <a:blip r:embed="rId2">
            <a:extLst>
              <a:ext uri="{28A0092B-C50C-407E-A947-70E740481C1C}">
                <a14:useLocalDpi xmlns="" xmlns:a14="http://schemas.microsoft.com/office/drawing/2010/main" val="0"/>
              </a:ext>
            </a:extLst>
          </a:blip>
          <a:srcRect l="3761" r="3761"/>
          <a:stretch>
            <a:fillRect/>
          </a:stretch>
        </p:blipFill>
        <p:spPr/>
      </p:pic>
    </p:spTree>
    <p:extLst>
      <p:ext uri="{BB962C8B-B14F-4D97-AF65-F5344CB8AC3E}">
        <p14:creationId xmlns="" xmlns:p14="http://schemas.microsoft.com/office/powerpoint/2010/main" val="1352192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79A61-F971-4DBA-8766-2C8C3F43F0D6}"/>
              </a:ext>
            </a:extLst>
          </p:cNvPr>
          <p:cNvSpPr>
            <a:spLocks noGrp="1"/>
          </p:cNvSpPr>
          <p:nvPr>
            <p:ph type="title"/>
          </p:nvPr>
        </p:nvSpPr>
        <p:spPr/>
        <p:txBody>
          <a:bodyPr/>
          <a:lstStyle/>
          <a:p>
            <a:r>
              <a:rPr lang="en-IN" dirty="0"/>
              <a:t>Bronchoscope</a:t>
            </a:r>
          </a:p>
        </p:txBody>
      </p:sp>
      <p:sp>
        <p:nvSpPr>
          <p:cNvPr id="3" name="Content Placeholder 2">
            <a:extLst>
              <a:ext uri="{FF2B5EF4-FFF2-40B4-BE49-F238E27FC236}">
                <a16:creationId xmlns:a16="http://schemas.microsoft.com/office/drawing/2014/main" xmlns="" id="{1237AD6A-F964-44B4-8DFB-D439554FC431}"/>
              </a:ext>
            </a:extLst>
          </p:cNvPr>
          <p:cNvSpPr>
            <a:spLocks noGrp="1"/>
          </p:cNvSpPr>
          <p:nvPr>
            <p:ph idx="1"/>
          </p:nvPr>
        </p:nvSpPr>
        <p:spPr>
          <a:xfrm>
            <a:off x="838200" y="1825625"/>
            <a:ext cx="7028793" cy="4351338"/>
          </a:xfrm>
        </p:spPr>
        <p:txBody>
          <a:bodyPr>
            <a:normAutofit fontScale="92500" lnSpcReduction="20000"/>
          </a:bodyPr>
          <a:lstStyle/>
          <a:p>
            <a:r>
              <a:rPr lang="en-IN" dirty="0"/>
              <a:t>1. Introduce the bronchoscope (3.6 /4.2 OD) through  tracheal lumen</a:t>
            </a:r>
          </a:p>
          <a:p>
            <a:pPr lvl="1"/>
            <a:r>
              <a:rPr lang="en-IN" dirty="0"/>
              <a:t>Carina is visualized</a:t>
            </a:r>
          </a:p>
          <a:p>
            <a:pPr lvl="1"/>
            <a:r>
              <a:rPr lang="en-IN" dirty="0"/>
              <a:t>Bronchial limb entering into respective bronchus</a:t>
            </a:r>
          </a:p>
          <a:p>
            <a:pPr lvl="1"/>
            <a:r>
              <a:rPr lang="en-IN" dirty="0"/>
              <a:t>Colour coded bronchial cuff is seen-  but not above the carina or too far inside the main stem bronchus</a:t>
            </a:r>
          </a:p>
          <a:p>
            <a:pPr lvl="1"/>
            <a:r>
              <a:rPr lang="en-IN" dirty="0"/>
              <a:t>Inflate the BC to see cuff not herniating into tracheal lumen.</a:t>
            </a:r>
          </a:p>
          <a:p>
            <a:r>
              <a:rPr lang="en-IN" dirty="0"/>
              <a:t>2. Introduce the bronchoscope through left bronchial lumen and visualize the left upper lobe.</a:t>
            </a:r>
          </a:p>
          <a:p>
            <a:pPr lvl="1"/>
            <a:r>
              <a:rPr lang="en-IN" dirty="0"/>
              <a:t>For right sided (should show </a:t>
            </a:r>
            <a:r>
              <a:rPr lang="en-US" dirty="0"/>
              <a:t>alignment of the endobronchial side portal with the opening of the right upper lobe bronchus</a:t>
            </a:r>
            <a:endParaRPr lang="en-IN" dirty="0"/>
          </a:p>
          <a:p>
            <a:endParaRPr lang="en-IN" dirty="0"/>
          </a:p>
          <a:p>
            <a:endParaRPr lang="en-IN" dirty="0"/>
          </a:p>
          <a:p>
            <a:endParaRPr lang="en-IN" dirty="0"/>
          </a:p>
        </p:txBody>
      </p:sp>
      <p:pic>
        <p:nvPicPr>
          <p:cNvPr id="4" name="Picture 3">
            <a:extLst>
              <a:ext uri="{FF2B5EF4-FFF2-40B4-BE49-F238E27FC236}">
                <a16:creationId xmlns:a16="http://schemas.microsoft.com/office/drawing/2014/main" xmlns="" id="{1AC0BABF-27C8-43BB-B168-541C5F5CBB43}"/>
              </a:ext>
            </a:extLst>
          </p:cNvPr>
          <p:cNvPicPr>
            <a:picLocks noChangeAspect="1"/>
          </p:cNvPicPr>
          <p:nvPr/>
        </p:nvPicPr>
        <p:blipFill>
          <a:blip r:embed="rId2"/>
          <a:stretch>
            <a:fillRect/>
          </a:stretch>
        </p:blipFill>
        <p:spPr>
          <a:xfrm>
            <a:off x="7866993" y="2276858"/>
            <a:ext cx="3886200" cy="2647950"/>
          </a:xfrm>
          <a:prstGeom prst="rect">
            <a:avLst/>
          </a:prstGeom>
        </p:spPr>
      </p:pic>
    </p:spTree>
    <p:extLst>
      <p:ext uri="{BB962C8B-B14F-4D97-AF65-F5344CB8AC3E}">
        <p14:creationId xmlns:p14="http://schemas.microsoft.com/office/powerpoint/2010/main" xmlns="" val="32083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038F7-2F97-4FAB-83CD-EC639AD3058A}"/>
              </a:ext>
            </a:extLst>
          </p:cNvPr>
          <p:cNvSpPr>
            <a:spLocks noGrp="1"/>
          </p:cNvSpPr>
          <p:nvPr>
            <p:ph type="title"/>
          </p:nvPr>
        </p:nvSpPr>
        <p:spPr>
          <a:xfrm>
            <a:off x="838200" y="2320049"/>
            <a:ext cx="10515600" cy="1325563"/>
          </a:xfrm>
        </p:spPr>
        <p:txBody>
          <a:bodyPr/>
          <a:lstStyle/>
          <a:p>
            <a:r>
              <a:rPr lang="en-IN" dirty="0"/>
              <a:t>Ultrasound ? </a:t>
            </a:r>
          </a:p>
        </p:txBody>
      </p:sp>
    </p:spTree>
    <p:extLst>
      <p:ext uri="{BB962C8B-B14F-4D97-AF65-F5344CB8AC3E}">
        <p14:creationId xmlns:p14="http://schemas.microsoft.com/office/powerpoint/2010/main" xmlns="" val="20637751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E35C0-028B-447F-8CBC-9934DA2C3D4D}"/>
              </a:ext>
            </a:extLst>
          </p:cNvPr>
          <p:cNvSpPr>
            <a:spLocks noGrp="1"/>
          </p:cNvSpPr>
          <p:nvPr>
            <p:ph type="title"/>
          </p:nvPr>
        </p:nvSpPr>
        <p:spPr>
          <a:xfrm>
            <a:off x="838200" y="207469"/>
            <a:ext cx="10515600" cy="1325563"/>
          </a:xfrm>
        </p:spPr>
        <p:txBody>
          <a:bodyPr>
            <a:normAutofit/>
          </a:bodyPr>
          <a:lstStyle/>
          <a:p>
            <a:r>
              <a:rPr lang="en-US" dirty="0"/>
              <a:t>What are the  complications of DLT?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CA61C7E2-7A06-45D4-A2E0-93DBB276B5FF}"/>
              </a:ext>
            </a:extLst>
          </p:cNvPr>
          <p:cNvSpPr>
            <a:spLocks noGrp="1"/>
          </p:cNvSpPr>
          <p:nvPr>
            <p:ph idx="1"/>
          </p:nvPr>
        </p:nvSpPr>
        <p:spPr/>
        <p:txBody>
          <a:bodyPr>
            <a:normAutofit/>
          </a:bodyPr>
          <a:lstStyle/>
          <a:p>
            <a:pPr marL="0" indent="0">
              <a:buNone/>
            </a:pPr>
            <a:r>
              <a:rPr lang="en-IN" dirty="0"/>
              <a:t>Malposition: ( Failure to oxygenate / Collapse)</a:t>
            </a:r>
          </a:p>
          <a:p>
            <a:pPr lvl="1"/>
            <a:r>
              <a:rPr lang="en-IN" dirty="0"/>
              <a:t>T</a:t>
            </a:r>
            <a:r>
              <a:rPr lang="en-US" dirty="0" err="1"/>
              <a:t>ube</a:t>
            </a:r>
            <a:r>
              <a:rPr lang="en-US" dirty="0"/>
              <a:t> tip is too distal</a:t>
            </a:r>
          </a:p>
          <a:p>
            <a:pPr lvl="2"/>
            <a:r>
              <a:rPr lang="en-US" dirty="0"/>
              <a:t>bronchial cuff can obstruct the left upper or </a:t>
            </a:r>
          </a:p>
          <a:p>
            <a:pPr marL="914400" lvl="2" indent="0">
              <a:buNone/>
            </a:pPr>
            <a:r>
              <a:rPr lang="en-US" dirty="0"/>
              <a:t>the left lower lobe orifice (Segmental collapse)</a:t>
            </a:r>
          </a:p>
          <a:p>
            <a:pPr lvl="1"/>
            <a:r>
              <a:rPr lang="en-US" dirty="0"/>
              <a:t> Tube tip is too proximal:</a:t>
            </a:r>
          </a:p>
          <a:p>
            <a:pPr lvl="2"/>
            <a:r>
              <a:rPr lang="en-IN" dirty="0"/>
              <a:t>Occlude the tracheal lumen</a:t>
            </a:r>
            <a:endParaRPr lang="en-US" dirty="0"/>
          </a:p>
          <a:p>
            <a:pPr lvl="1"/>
            <a:r>
              <a:rPr lang="en-US" dirty="0"/>
              <a:t> Tube is in the right bronchus (the </a:t>
            </a:r>
            <a:r>
              <a:rPr lang="en-IN" dirty="0"/>
              <a:t>wrong side)</a:t>
            </a:r>
          </a:p>
          <a:p>
            <a:r>
              <a:rPr lang="en-IN" dirty="0"/>
              <a:t>Trauma</a:t>
            </a:r>
          </a:p>
          <a:p>
            <a:pPr lvl="1"/>
            <a:r>
              <a:rPr lang="en-US" dirty="0"/>
              <a:t>minor insults, such as ecchymosis of the mucous membranes to  severe insults  such as arytenoid dislocation and vocal cord rupture  or c</a:t>
            </a:r>
            <a:r>
              <a:rPr lang="en-IN" dirty="0" err="1"/>
              <a:t>atastrophic</a:t>
            </a:r>
            <a:r>
              <a:rPr lang="en-IN" dirty="0"/>
              <a:t> tracheobronchial rupture</a:t>
            </a:r>
          </a:p>
        </p:txBody>
      </p:sp>
      <p:pic>
        <p:nvPicPr>
          <p:cNvPr id="4" name="Picture 3">
            <a:extLst>
              <a:ext uri="{FF2B5EF4-FFF2-40B4-BE49-F238E27FC236}">
                <a16:creationId xmlns:a16="http://schemas.microsoft.com/office/drawing/2014/main" xmlns="" id="{6334C95C-C450-4E01-ACB4-345678B3F624}"/>
              </a:ext>
            </a:extLst>
          </p:cNvPr>
          <p:cNvPicPr>
            <a:picLocks noChangeAspect="1"/>
          </p:cNvPicPr>
          <p:nvPr/>
        </p:nvPicPr>
        <p:blipFill>
          <a:blip r:embed="rId2"/>
          <a:stretch>
            <a:fillRect/>
          </a:stretch>
        </p:blipFill>
        <p:spPr>
          <a:xfrm>
            <a:off x="7764310" y="2153287"/>
            <a:ext cx="4170187" cy="2291106"/>
          </a:xfrm>
          <a:prstGeom prst="rect">
            <a:avLst/>
          </a:prstGeom>
        </p:spPr>
      </p:pic>
    </p:spTree>
    <p:extLst>
      <p:ext uri="{BB962C8B-B14F-4D97-AF65-F5344CB8AC3E}">
        <p14:creationId xmlns:p14="http://schemas.microsoft.com/office/powerpoint/2010/main" xmlns="" val="33835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2CFDDE2-E4EB-4465-A43C-C95EEFFE7A1D}"/>
              </a:ext>
            </a:extLst>
          </p:cNvPr>
          <p:cNvSpPr>
            <a:spLocks noGrp="1"/>
          </p:cNvSpPr>
          <p:nvPr>
            <p:ph type="title"/>
          </p:nvPr>
        </p:nvSpPr>
        <p:spPr/>
        <p:txBody>
          <a:bodyPr/>
          <a:lstStyle/>
          <a:p>
            <a:endParaRPr lang="en-IN"/>
          </a:p>
        </p:txBody>
      </p:sp>
      <p:pic>
        <p:nvPicPr>
          <p:cNvPr id="5" name="Picture 4">
            <a:extLst>
              <a:ext uri="{FF2B5EF4-FFF2-40B4-BE49-F238E27FC236}">
                <a16:creationId xmlns:a16="http://schemas.microsoft.com/office/drawing/2014/main" xmlns="" id="{1A53A76B-8554-488B-B348-C9EB0830BB47}"/>
              </a:ext>
            </a:extLst>
          </p:cNvPr>
          <p:cNvPicPr>
            <a:picLocks noChangeAspect="1"/>
          </p:cNvPicPr>
          <p:nvPr/>
        </p:nvPicPr>
        <p:blipFill>
          <a:blip r:embed="rId2"/>
          <a:stretch>
            <a:fillRect/>
          </a:stretch>
        </p:blipFill>
        <p:spPr>
          <a:xfrm>
            <a:off x="1665890" y="252248"/>
            <a:ext cx="8799620" cy="6397562"/>
          </a:xfrm>
          <a:prstGeom prst="rect">
            <a:avLst/>
          </a:prstGeom>
        </p:spPr>
      </p:pic>
    </p:spTree>
    <p:extLst>
      <p:ext uri="{BB962C8B-B14F-4D97-AF65-F5344CB8AC3E}">
        <p14:creationId xmlns:p14="http://schemas.microsoft.com/office/powerpoint/2010/main" xmlns="" val="15667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17C61-0EC9-4FBB-8CC5-B224E2F1BF1A}"/>
              </a:ext>
            </a:extLst>
          </p:cNvPr>
          <p:cNvSpPr>
            <a:spLocks noGrp="1"/>
          </p:cNvSpPr>
          <p:nvPr>
            <p:ph type="title"/>
          </p:nvPr>
        </p:nvSpPr>
        <p:spPr>
          <a:xfrm>
            <a:off x="0" y="-7248"/>
            <a:ext cx="10515600" cy="1325563"/>
          </a:xfrm>
        </p:spPr>
        <p:txBody>
          <a:bodyPr/>
          <a:lstStyle/>
          <a:p>
            <a:r>
              <a:rPr lang="en-IN" dirty="0"/>
              <a:t>Positioning </a:t>
            </a:r>
          </a:p>
        </p:txBody>
      </p:sp>
      <p:sp>
        <p:nvSpPr>
          <p:cNvPr id="4" name="Rectangle 3">
            <a:extLst>
              <a:ext uri="{FF2B5EF4-FFF2-40B4-BE49-F238E27FC236}">
                <a16:creationId xmlns:a16="http://schemas.microsoft.com/office/drawing/2014/main" xmlns="" id="{1163D676-6B14-4FC0-A811-EEA00D7E12E6}"/>
              </a:ext>
            </a:extLst>
          </p:cNvPr>
          <p:cNvSpPr/>
          <p:nvPr/>
        </p:nvSpPr>
        <p:spPr>
          <a:xfrm>
            <a:off x="680543" y="1685501"/>
            <a:ext cx="11317015" cy="5170646"/>
          </a:xfrm>
          <a:prstGeom prst="rect">
            <a:avLst/>
          </a:prstGeom>
        </p:spPr>
        <p:txBody>
          <a:bodyPr wrap="square">
            <a:spAutoFit/>
          </a:bodyPr>
          <a:lstStyle/>
          <a:p>
            <a:r>
              <a:rPr lang="en-US" sz="3000" dirty="0">
                <a:latin typeface="MinionPro-Regular"/>
              </a:rPr>
              <a:t> </a:t>
            </a:r>
            <a:r>
              <a:rPr lang="en-US" sz="3000" b="1" dirty="0">
                <a:latin typeface="MinionPro-Regular"/>
              </a:rPr>
              <a:t>Aim:</a:t>
            </a:r>
          </a:p>
          <a:p>
            <a:r>
              <a:rPr lang="en-US" sz="3000" dirty="0">
                <a:latin typeface="MinionPro-Regular"/>
              </a:rPr>
              <a:t>	To facilitates surgical exposure &amp; avoid injuries  </a:t>
            </a:r>
          </a:p>
          <a:p>
            <a:r>
              <a:rPr lang="en-US" sz="3000" b="1" dirty="0">
                <a:latin typeface="MinionPro-Regular"/>
              </a:rPr>
              <a:t>Technique:</a:t>
            </a:r>
          </a:p>
          <a:p>
            <a:pPr marL="457200" indent="-457200">
              <a:buFont typeface="Arial" panose="020B0604020202020204" pitchFamily="34" charset="0"/>
              <a:buChar char="•"/>
            </a:pPr>
            <a:r>
              <a:rPr lang="en-US" sz="3000" dirty="0">
                <a:latin typeface="MinionPro-Regular"/>
              </a:rPr>
              <a:t>Lower arm is flexed and the upper arm is extended in front of the head,  pulling the scapula away from the </a:t>
            </a:r>
            <a:r>
              <a:rPr lang="en-IN" sz="3000" dirty="0">
                <a:latin typeface="MinionPro-Regular"/>
              </a:rPr>
              <a:t>field</a:t>
            </a:r>
          </a:p>
          <a:p>
            <a:pPr marL="457200" indent="-457200">
              <a:buFont typeface="Arial" panose="020B0604020202020204" pitchFamily="34" charset="0"/>
              <a:buChar char="•"/>
            </a:pPr>
            <a:r>
              <a:rPr lang="en-IN" sz="3000" dirty="0">
                <a:latin typeface="MinionPro-Regular"/>
              </a:rPr>
              <a:t>Slight flexion at dependent  hip and knee</a:t>
            </a:r>
          </a:p>
          <a:p>
            <a:pPr marL="457200" indent="-457200">
              <a:buFont typeface="Arial" panose="020B0604020202020204" pitchFamily="34" charset="0"/>
              <a:buChar char="•"/>
            </a:pPr>
            <a:r>
              <a:rPr lang="en-IN" sz="3000" dirty="0"/>
              <a:t>Pillows are placed </a:t>
            </a:r>
            <a:r>
              <a:rPr lang="en-US" sz="3000" dirty="0"/>
              <a:t>between the arms and legs</a:t>
            </a:r>
          </a:p>
          <a:p>
            <a:pPr marL="457200" indent="-457200">
              <a:buFont typeface="Arial" panose="020B0604020202020204" pitchFamily="34" charset="0"/>
              <a:buChar char="•"/>
            </a:pPr>
            <a:r>
              <a:rPr lang="en-US" sz="3000" dirty="0"/>
              <a:t>Axillary (chest) roll positioned just beneath the dependent axilla to reduce pressure on the inferior shoulder</a:t>
            </a:r>
          </a:p>
          <a:p>
            <a:pPr marL="457200" indent="-457200">
              <a:buFont typeface="Arial" panose="020B0604020202020204" pitchFamily="34" charset="0"/>
              <a:buChar char="•"/>
            </a:pPr>
            <a:r>
              <a:rPr lang="en-US" sz="3000" dirty="0"/>
              <a:t>To avoid pressure on the eyes </a:t>
            </a:r>
            <a:r>
              <a:rPr lang="en-IN" sz="3000" dirty="0"/>
              <a:t>and the dependent ear ,cervical spine (neutral position)</a:t>
            </a:r>
          </a:p>
        </p:txBody>
      </p:sp>
      <p:pic>
        <p:nvPicPr>
          <p:cNvPr id="5" name="Picture 4">
            <a:extLst>
              <a:ext uri="{FF2B5EF4-FFF2-40B4-BE49-F238E27FC236}">
                <a16:creationId xmlns:a16="http://schemas.microsoft.com/office/drawing/2014/main" xmlns="" id="{705A7439-6DCB-46A7-95DB-5C292BBD35F1}"/>
              </a:ext>
            </a:extLst>
          </p:cNvPr>
          <p:cNvPicPr>
            <a:picLocks noChangeAspect="1"/>
          </p:cNvPicPr>
          <p:nvPr/>
        </p:nvPicPr>
        <p:blipFill rotWithShape="1">
          <a:blip r:embed="rId2"/>
          <a:srcRect l="10616" r="5064"/>
          <a:stretch/>
        </p:blipFill>
        <p:spPr>
          <a:xfrm>
            <a:off x="2632833" y="175298"/>
            <a:ext cx="5186856" cy="1700161"/>
          </a:xfrm>
          <a:prstGeom prst="rect">
            <a:avLst/>
          </a:prstGeom>
        </p:spPr>
      </p:pic>
      <p:pic>
        <p:nvPicPr>
          <p:cNvPr id="6" name="Picture 5">
            <a:extLst>
              <a:ext uri="{FF2B5EF4-FFF2-40B4-BE49-F238E27FC236}">
                <a16:creationId xmlns:a16="http://schemas.microsoft.com/office/drawing/2014/main" xmlns="" id="{100EFD36-867D-4F11-8BF5-A6DD1B830C45}"/>
              </a:ext>
            </a:extLst>
          </p:cNvPr>
          <p:cNvPicPr>
            <a:picLocks noChangeAspect="1"/>
          </p:cNvPicPr>
          <p:nvPr/>
        </p:nvPicPr>
        <p:blipFill>
          <a:blip r:embed="rId3"/>
          <a:stretch>
            <a:fillRect/>
          </a:stretch>
        </p:blipFill>
        <p:spPr>
          <a:xfrm>
            <a:off x="7522559" y="348723"/>
            <a:ext cx="4624300" cy="1494438"/>
          </a:xfrm>
          <a:prstGeom prst="rect">
            <a:avLst/>
          </a:prstGeom>
        </p:spPr>
      </p:pic>
    </p:spTree>
    <p:extLst>
      <p:ext uri="{BB962C8B-B14F-4D97-AF65-F5344CB8AC3E}">
        <p14:creationId xmlns:p14="http://schemas.microsoft.com/office/powerpoint/2010/main" xmlns="" val="273480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0709F-0E0E-4CC9-89BA-67238703D753}"/>
              </a:ext>
            </a:extLst>
          </p:cNvPr>
          <p:cNvSpPr>
            <a:spLocks noGrp="1"/>
          </p:cNvSpPr>
          <p:nvPr>
            <p:ph type="title"/>
          </p:nvPr>
        </p:nvSpPr>
        <p:spPr/>
        <p:txBody>
          <a:bodyPr>
            <a:normAutofit/>
          </a:bodyPr>
          <a:lstStyle/>
          <a:p>
            <a:r>
              <a:rPr lang="en-IN" b="1" dirty="0">
                <a:solidFill>
                  <a:srgbClr val="FF0000"/>
                </a:solidFill>
              </a:rPr>
              <a:t>One lung ventilation</a:t>
            </a:r>
          </a:p>
        </p:txBody>
      </p:sp>
      <p:sp>
        <p:nvSpPr>
          <p:cNvPr id="3" name="Content Placeholder 2">
            <a:extLst>
              <a:ext uri="{FF2B5EF4-FFF2-40B4-BE49-F238E27FC236}">
                <a16:creationId xmlns:a16="http://schemas.microsoft.com/office/drawing/2014/main" xmlns="" id="{25263128-2482-4C64-839E-1FC6EE57ABA1}"/>
              </a:ext>
            </a:extLst>
          </p:cNvPr>
          <p:cNvSpPr>
            <a:spLocks noGrp="1"/>
          </p:cNvSpPr>
          <p:nvPr>
            <p:ph idx="1"/>
          </p:nvPr>
        </p:nvSpPr>
        <p:spPr>
          <a:xfrm>
            <a:off x="838199" y="2226715"/>
            <a:ext cx="10765221" cy="3890306"/>
          </a:xfrm>
        </p:spPr>
        <p:txBody>
          <a:bodyPr>
            <a:normAutofit lnSpcReduction="10000"/>
          </a:bodyPr>
          <a:lstStyle/>
          <a:p>
            <a:r>
              <a:rPr lang="en-IN" sz="4000" b="1" dirty="0"/>
              <a:t>Describe physiology of one lung ventilation? </a:t>
            </a:r>
          </a:p>
          <a:p>
            <a:endParaRPr lang="en-IN" sz="4000" b="1" dirty="0"/>
          </a:p>
          <a:p>
            <a:r>
              <a:rPr lang="en-US" sz="4000" b="1" dirty="0"/>
              <a:t>What is HPV? </a:t>
            </a:r>
          </a:p>
          <a:p>
            <a:endParaRPr lang="en-US" sz="4000" b="1" dirty="0"/>
          </a:p>
          <a:p>
            <a:r>
              <a:rPr lang="en-US" sz="4000" b="1" dirty="0"/>
              <a:t>Effects of </a:t>
            </a:r>
            <a:r>
              <a:rPr lang="en-US" sz="4000" b="1" dirty="0" err="1"/>
              <a:t>anaesthetic</a:t>
            </a:r>
            <a:r>
              <a:rPr lang="en-US" sz="4000" b="1" dirty="0"/>
              <a:t> agents on HPV and their clinical implications?</a:t>
            </a:r>
            <a:endParaRPr lang="en-IN" sz="4000" b="1" dirty="0"/>
          </a:p>
          <a:p>
            <a:pPr marL="0" indent="0">
              <a:buNone/>
            </a:pPr>
            <a:endParaRPr lang="en-IN" dirty="0"/>
          </a:p>
        </p:txBody>
      </p:sp>
    </p:spTree>
    <p:extLst>
      <p:ext uri="{BB962C8B-B14F-4D97-AF65-F5344CB8AC3E}">
        <p14:creationId xmlns:p14="http://schemas.microsoft.com/office/powerpoint/2010/main" xmlns="" val="10251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3">
            <a:extLst>
              <a:ext uri="{FF2B5EF4-FFF2-40B4-BE49-F238E27FC236}">
                <a16:creationId xmlns:a16="http://schemas.microsoft.com/office/drawing/2014/main" xmlns="" id="{455A9A58-7F3C-446F-ACF2-9769C306E679}"/>
              </a:ext>
            </a:extLst>
          </p:cNvPr>
          <p:cNvSpPr>
            <a:spLocks noChangeArrowheads="1"/>
          </p:cNvSpPr>
          <p:nvPr/>
        </p:nvSpPr>
        <p:spPr bwMode="auto">
          <a:xfrm>
            <a:off x="2844800" y="2438400"/>
            <a:ext cx="203200" cy="3048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70" name="Oval 4">
            <a:extLst>
              <a:ext uri="{FF2B5EF4-FFF2-40B4-BE49-F238E27FC236}">
                <a16:creationId xmlns:a16="http://schemas.microsoft.com/office/drawing/2014/main" xmlns="" id="{EE7F1D25-F748-4C4D-8F4E-763B731C7B43}"/>
              </a:ext>
            </a:extLst>
          </p:cNvPr>
          <p:cNvSpPr>
            <a:spLocks noChangeArrowheads="1"/>
          </p:cNvSpPr>
          <p:nvPr/>
        </p:nvSpPr>
        <p:spPr bwMode="auto">
          <a:xfrm>
            <a:off x="3657600" y="2514600"/>
            <a:ext cx="101600" cy="2286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71" name="Line 8">
            <a:extLst>
              <a:ext uri="{FF2B5EF4-FFF2-40B4-BE49-F238E27FC236}">
                <a16:creationId xmlns:a16="http://schemas.microsoft.com/office/drawing/2014/main" xmlns="" id="{0514E04D-AEFC-49F4-A647-E91ECCCF5BA7}"/>
              </a:ext>
            </a:extLst>
          </p:cNvPr>
          <p:cNvSpPr>
            <a:spLocks noChangeShapeType="1"/>
          </p:cNvSpPr>
          <p:nvPr/>
        </p:nvSpPr>
        <p:spPr bwMode="auto">
          <a:xfrm flipH="1">
            <a:off x="1016000" y="3429000"/>
            <a:ext cx="11176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2" name="Line 9">
            <a:extLst>
              <a:ext uri="{FF2B5EF4-FFF2-40B4-BE49-F238E27FC236}">
                <a16:creationId xmlns:a16="http://schemas.microsoft.com/office/drawing/2014/main" xmlns="" id="{39E34AD3-AC9D-45E9-91F8-51B72B3D6405}"/>
              </a:ext>
            </a:extLst>
          </p:cNvPr>
          <p:cNvSpPr>
            <a:spLocks noChangeShapeType="1"/>
          </p:cNvSpPr>
          <p:nvPr/>
        </p:nvSpPr>
        <p:spPr bwMode="auto">
          <a:xfrm>
            <a:off x="812800" y="3886200"/>
            <a:ext cx="1422400" cy="381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3" name="Line 10">
            <a:extLst>
              <a:ext uri="{FF2B5EF4-FFF2-40B4-BE49-F238E27FC236}">
                <a16:creationId xmlns:a16="http://schemas.microsoft.com/office/drawing/2014/main" xmlns="" id="{D3F80EE1-DC21-4C4E-BA49-D50EA426897E}"/>
              </a:ext>
            </a:extLst>
          </p:cNvPr>
          <p:cNvSpPr>
            <a:spLocks noChangeShapeType="1"/>
          </p:cNvSpPr>
          <p:nvPr/>
        </p:nvSpPr>
        <p:spPr bwMode="auto">
          <a:xfrm flipV="1">
            <a:off x="1524000" y="3581400"/>
            <a:ext cx="812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4" name="Line 11">
            <a:extLst>
              <a:ext uri="{FF2B5EF4-FFF2-40B4-BE49-F238E27FC236}">
                <a16:creationId xmlns:a16="http://schemas.microsoft.com/office/drawing/2014/main" xmlns="" id="{31255923-5750-48CD-B161-7539A55C313E}"/>
              </a:ext>
            </a:extLst>
          </p:cNvPr>
          <p:cNvSpPr>
            <a:spLocks noChangeShapeType="1"/>
          </p:cNvSpPr>
          <p:nvPr/>
        </p:nvSpPr>
        <p:spPr bwMode="auto">
          <a:xfrm>
            <a:off x="1524000" y="3810000"/>
            <a:ext cx="1016000" cy="381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5" name="Oval 13">
            <a:extLst>
              <a:ext uri="{FF2B5EF4-FFF2-40B4-BE49-F238E27FC236}">
                <a16:creationId xmlns:a16="http://schemas.microsoft.com/office/drawing/2014/main" xmlns="" id="{EEB04809-F9F5-4EA8-A165-5A41DA45D88F}"/>
              </a:ext>
            </a:extLst>
          </p:cNvPr>
          <p:cNvSpPr>
            <a:spLocks noChangeArrowheads="1"/>
          </p:cNvSpPr>
          <p:nvPr/>
        </p:nvSpPr>
        <p:spPr bwMode="auto">
          <a:xfrm>
            <a:off x="2032000" y="5867400"/>
            <a:ext cx="406400" cy="762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76" name="Line 14">
            <a:extLst>
              <a:ext uri="{FF2B5EF4-FFF2-40B4-BE49-F238E27FC236}">
                <a16:creationId xmlns:a16="http://schemas.microsoft.com/office/drawing/2014/main" xmlns="" id="{CE7106A0-E05B-432B-B141-0A45F6FC3D57}"/>
              </a:ext>
            </a:extLst>
          </p:cNvPr>
          <p:cNvSpPr>
            <a:spLocks noChangeShapeType="1"/>
          </p:cNvSpPr>
          <p:nvPr/>
        </p:nvSpPr>
        <p:spPr bwMode="auto">
          <a:xfrm flipH="1">
            <a:off x="203200" y="3657600"/>
            <a:ext cx="812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7" name="Line 15">
            <a:extLst>
              <a:ext uri="{FF2B5EF4-FFF2-40B4-BE49-F238E27FC236}">
                <a16:creationId xmlns:a16="http://schemas.microsoft.com/office/drawing/2014/main" xmlns="" id="{DD97AD2B-145D-4E9E-BFDC-860340048FF2}"/>
              </a:ext>
            </a:extLst>
          </p:cNvPr>
          <p:cNvSpPr>
            <a:spLocks noChangeShapeType="1"/>
          </p:cNvSpPr>
          <p:nvPr/>
        </p:nvSpPr>
        <p:spPr bwMode="auto">
          <a:xfrm flipH="1">
            <a:off x="101600" y="3886200"/>
            <a:ext cx="812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8378" name="Oval 19">
            <a:extLst>
              <a:ext uri="{FF2B5EF4-FFF2-40B4-BE49-F238E27FC236}">
                <a16:creationId xmlns:a16="http://schemas.microsoft.com/office/drawing/2014/main" xmlns="" id="{E7942B06-42D1-44F4-B8B4-81A502E69B82}"/>
              </a:ext>
            </a:extLst>
          </p:cNvPr>
          <p:cNvSpPr>
            <a:spLocks noChangeArrowheads="1"/>
          </p:cNvSpPr>
          <p:nvPr/>
        </p:nvSpPr>
        <p:spPr bwMode="auto">
          <a:xfrm>
            <a:off x="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79" name="Oval 20">
            <a:extLst>
              <a:ext uri="{FF2B5EF4-FFF2-40B4-BE49-F238E27FC236}">
                <a16:creationId xmlns:a16="http://schemas.microsoft.com/office/drawing/2014/main" xmlns="" id="{3B3C57C1-D94B-45B7-931B-923AB4B45453}"/>
              </a:ext>
            </a:extLst>
          </p:cNvPr>
          <p:cNvSpPr>
            <a:spLocks noChangeArrowheads="1"/>
          </p:cNvSpPr>
          <p:nvPr/>
        </p:nvSpPr>
        <p:spPr bwMode="auto">
          <a:xfrm>
            <a:off x="1016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0" name="Oval 21">
            <a:extLst>
              <a:ext uri="{FF2B5EF4-FFF2-40B4-BE49-F238E27FC236}">
                <a16:creationId xmlns:a16="http://schemas.microsoft.com/office/drawing/2014/main" xmlns="" id="{BC982350-CF8A-42DA-A458-A52EF24E92CA}"/>
              </a:ext>
            </a:extLst>
          </p:cNvPr>
          <p:cNvSpPr>
            <a:spLocks noChangeArrowheads="1"/>
          </p:cNvSpPr>
          <p:nvPr/>
        </p:nvSpPr>
        <p:spPr bwMode="auto">
          <a:xfrm>
            <a:off x="2032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1" name="Oval 22">
            <a:extLst>
              <a:ext uri="{FF2B5EF4-FFF2-40B4-BE49-F238E27FC236}">
                <a16:creationId xmlns:a16="http://schemas.microsoft.com/office/drawing/2014/main" xmlns="" id="{536DA018-C6BD-4797-A9BE-7194F3151BC8}"/>
              </a:ext>
            </a:extLst>
          </p:cNvPr>
          <p:cNvSpPr>
            <a:spLocks noChangeArrowheads="1"/>
          </p:cNvSpPr>
          <p:nvPr/>
        </p:nvSpPr>
        <p:spPr bwMode="auto">
          <a:xfrm>
            <a:off x="3048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2" name="Oval 23">
            <a:extLst>
              <a:ext uri="{FF2B5EF4-FFF2-40B4-BE49-F238E27FC236}">
                <a16:creationId xmlns:a16="http://schemas.microsoft.com/office/drawing/2014/main" xmlns="" id="{E4B9A246-70E6-4EFC-BDE7-BF0911616556}"/>
              </a:ext>
            </a:extLst>
          </p:cNvPr>
          <p:cNvSpPr>
            <a:spLocks noChangeArrowheads="1"/>
          </p:cNvSpPr>
          <p:nvPr/>
        </p:nvSpPr>
        <p:spPr bwMode="auto">
          <a:xfrm>
            <a:off x="6096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3" name="Oval 24">
            <a:extLst>
              <a:ext uri="{FF2B5EF4-FFF2-40B4-BE49-F238E27FC236}">
                <a16:creationId xmlns:a16="http://schemas.microsoft.com/office/drawing/2014/main" xmlns="" id="{96622CC7-2A78-48C8-9810-EE09EF533D7A}"/>
              </a:ext>
            </a:extLst>
          </p:cNvPr>
          <p:cNvSpPr>
            <a:spLocks noChangeArrowheads="1"/>
          </p:cNvSpPr>
          <p:nvPr/>
        </p:nvSpPr>
        <p:spPr bwMode="auto">
          <a:xfrm>
            <a:off x="5080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4" name="Oval 25">
            <a:extLst>
              <a:ext uri="{FF2B5EF4-FFF2-40B4-BE49-F238E27FC236}">
                <a16:creationId xmlns:a16="http://schemas.microsoft.com/office/drawing/2014/main" xmlns="" id="{B4AA4ECF-A062-41D2-A07F-74B809636E57}"/>
              </a:ext>
            </a:extLst>
          </p:cNvPr>
          <p:cNvSpPr>
            <a:spLocks noChangeArrowheads="1"/>
          </p:cNvSpPr>
          <p:nvPr/>
        </p:nvSpPr>
        <p:spPr bwMode="auto">
          <a:xfrm>
            <a:off x="4064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5" name="Oval 26">
            <a:extLst>
              <a:ext uri="{FF2B5EF4-FFF2-40B4-BE49-F238E27FC236}">
                <a16:creationId xmlns:a16="http://schemas.microsoft.com/office/drawing/2014/main" xmlns="" id="{5D9BE05E-CCF6-4D1D-8276-0A40104A01B5}"/>
              </a:ext>
            </a:extLst>
          </p:cNvPr>
          <p:cNvSpPr>
            <a:spLocks noChangeArrowheads="1"/>
          </p:cNvSpPr>
          <p:nvPr/>
        </p:nvSpPr>
        <p:spPr bwMode="auto">
          <a:xfrm>
            <a:off x="812800" y="3657600"/>
            <a:ext cx="1016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6" name="Oval 30">
            <a:extLst>
              <a:ext uri="{FF2B5EF4-FFF2-40B4-BE49-F238E27FC236}">
                <a16:creationId xmlns:a16="http://schemas.microsoft.com/office/drawing/2014/main" xmlns="" id="{E74E6C4B-3F09-456A-9ACB-1F5756EAB911}"/>
              </a:ext>
            </a:extLst>
          </p:cNvPr>
          <p:cNvSpPr>
            <a:spLocks noChangeArrowheads="1"/>
          </p:cNvSpPr>
          <p:nvPr/>
        </p:nvSpPr>
        <p:spPr bwMode="auto">
          <a:xfrm>
            <a:off x="6400800" y="2362200"/>
            <a:ext cx="203200" cy="3048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7" name="Oval 31">
            <a:extLst>
              <a:ext uri="{FF2B5EF4-FFF2-40B4-BE49-F238E27FC236}">
                <a16:creationId xmlns:a16="http://schemas.microsoft.com/office/drawing/2014/main" xmlns="" id="{F12A3795-2EFD-4C1E-AAC1-3B5A530FFED2}"/>
              </a:ext>
            </a:extLst>
          </p:cNvPr>
          <p:cNvSpPr>
            <a:spLocks noChangeArrowheads="1"/>
          </p:cNvSpPr>
          <p:nvPr/>
        </p:nvSpPr>
        <p:spPr bwMode="auto">
          <a:xfrm>
            <a:off x="7213600" y="2438400"/>
            <a:ext cx="101600" cy="2286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388" name="Oval 39">
            <a:extLst>
              <a:ext uri="{FF2B5EF4-FFF2-40B4-BE49-F238E27FC236}">
                <a16:creationId xmlns:a16="http://schemas.microsoft.com/office/drawing/2014/main" xmlns="" id="{1440CE36-4B4E-449D-AE6B-D2DCC6B77541}"/>
              </a:ext>
            </a:extLst>
          </p:cNvPr>
          <p:cNvSpPr>
            <a:spLocks noChangeArrowheads="1"/>
          </p:cNvSpPr>
          <p:nvPr/>
        </p:nvSpPr>
        <p:spPr bwMode="auto">
          <a:xfrm>
            <a:off x="5588000" y="5791200"/>
            <a:ext cx="406400" cy="762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15382" name="Rectangle 50">
            <a:extLst>
              <a:ext uri="{FF2B5EF4-FFF2-40B4-BE49-F238E27FC236}">
                <a16:creationId xmlns:a16="http://schemas.microsoft.com/office/drawing/2014/main" xmlns="" id="{40232BEE-23B4-4E5B-BF62-682463D70451}"/>
              </a:ext>
            </a:extLst>
          </p:cNvPr>
          <p:cNvSpPr>
            <a:spLocks noGrp="1" noChangeArrowheads="1"/>
          </p:cNvSpPr>
          <p:nvPr>
            <p:ph type="title"/>
          </p:nvPr>
        </p:nvSpPr>
        <p:spPr>
          <a:xfrm>
            <a:off x="609600" y="609600"/>
            <a:ext cx="10363200" cy="1143000"/>
          </a:xfrm>
          <a:effectLst>
            <a:outerShdw blurRad="25400" dir="17880000">
              <a:srgbClr val="000000">
                <a:alpha val="46000"/>
              </a:srgbClr>
            </a:outerShdw>
          </a:effectLst>
        </p:spPr>
        <p:txBody>
          <a:bodyPr rtlCol="0">
            <a:normAutofit/>
          </a:bodyPr>
          <a:lstStyle/>
          <a:p>
            <a:pPr eaLnBrk="1" hangingPunct="1">
              <a:defRPr/>
            </a:pPr>
            <a:r>
              <a:rPr lang="en-US" altLang="en-US">
                <a:ea typeface="ＭＳ Ｐゴシック" charset="0"/>
              </a:rPr>
              <a:t>Physiology of one lung ventilation- Summary</a:t>
            </a:r>
          </a:p>
        </p:txBody>
      </p:sp>
      <p:sp>
        <p:nvSpPr>
          <p:cNvPr id="15383" name="Oval 51">
            <a:extLst>
              <a:ext uri="{FF2B5EF4-FFF2-40B4-BE49-F238E27FC236}">
                <a16:creationId xmlns:a16="http://schemas.microsoft.com/office/drawing/2014/main" xmlns="" id="{2F6B3C20-6972-4281-B55A-8E468CED0D82}"/>
              </a:ext>
            </a:extLst>
          </p:cNvPr>
          <p:cNvSpPr>
            <a:spLocks noChangeArrowheads="1"/>
          </p:cNvSpPr>
          <p:nvPr/>
        </p:nvSpPr>
        <p:spPr bwMode="auto">
          <a:xfrm>
            <a:off x="5283200" y="2971800"/>
            <a:ext cx="2336800" cy="762000"/>
          </a:xfrm>
          <a:prstGeom prst="ellipse">
            <a:avLst/>
          </a:prstGeom>
          <a:solidFill>
            <a:srgbClr val="49ADB7"/>
          </a:solidFill>
          <a:ln w="15875">
            <a:solidFill>
              <a:schemeClr val="tx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15384" name="Oval 52">
            <a:extLst>
              <a:ext uri="{FF2B5EF4-FFF2-40B4-BE49-F238E27FC236}">
                <a16:creationId xmlns:a16="http://schemas.microsoft.com/office/drawing/2014/main" xmlns="" id="{1F34D7DD-4CAF-4318-B9AA-3C1FE9CB0B30}"/>
              </a:ext>
            </a:extLst>
          </p:cNvPr>
          <p:cNvSpPr>
            <a:spLocks noChangeArrowheads="1"/>
          </p:cNvSpPr>
          <p:nvPr/>
        </p:nvSpPr>
        <p:spPr bwMode="auto">
          <a:xfrm>
            <a:off x="5283200" y="3962400"/>
            <a:ext cx="2336800" cy="762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15385" name="Oval 53">
            <a:extLst>
              <a:ext uri="{FF2B5EF4-FFF2-40B4-BE49-F238E27FC236}">
                <a16:creationId xmlns:a16="http://schemas.microsoft.com/office/drawing/2014/main" xmlns="" id="{32DED2CC-D116-479A-A817-195A96B65B44}"/>
              </a:ext>
            </a:extLst>
          </p:cNvPr>
          <p:cNvSpPr>
            <a:spLocks noChangeArrowheads="1"/>
          </p:cNvSpPr>
          <p:nvPr/>
        </p:nvSpPr>
        <p:spPr bwMode="auto">
          <a:xfrm>
            <a:off x="8636000" y="3962400"/>
            <a:ext cx="2336800" cy="762000"/>
          </a:xfrm>
          <a:prstGeom prst="ellipse">
            <a:avLst/>
          </a:prstGeom>
          <a:solidFill>
            <a:srgbClr val="49ADB7"/>
          </a:solidFill>
          <a:ln w="9525">
            <a:solidFill>
              <a:schemeClr val="tx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15386" name="AutoShape 54">
            <a:extLst>
              <a:ext uri="{FF2B5EF4-FFF2-40B4-BE49-F238E27FC236}">
                <a16:creationId xmlns:a16="http://schemas.microsoft.com/office/drawing/2014/main" xmlns="" id="{22C55BB8-AD08-4578-90DF-644998FC9C8D}"/>
              </a:ext>
            </a:extLst>
          </p:cNvPr>
          <p:cNvSpPr>
            <a:spLocks noChangeArrowheads="1"/>
          </p:cNvSpPr>
          <p:nvPr/>
        </p:nvSpPr>
        <p:spPr bwMode="auto">
          <a:xfrm>
            <a:off x="8940800" y="3124200"/>
            <a:ext cx="1828800" cy="304800"/>
          </a:xfrm>
          <a:prstGeom prst="lightningBol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algn="ctr" eaLnBrk="1" hangingPunct="1"/>
            <a:r>
              <a:rPr lang="en-US" altLang="en-US">
                <a:solidFill>
                  <a:srgbClr val="FD241F"/>
                </a:solidFill>
                <a:latin typeface="Times New Roman" panose="02020603050405020304" pitchFamily="18" charset="0"/>
              </a:rPr>
              <a:t>20%</a:t>
            </a:r>
          </a:p>
        </p:txBody>
      </p:sp>
      <p:sp>
        <p:nvSpPr>
          <p:cNvPr id="58394" name="Text Box 55">
            <a:extLst>
              <a:ext uri="{FF2B5EF4-FFF2-40B4-BE49-F238E27FC236}">
                <a16:creationId xmlns:a16="http://schemas.microsoft.com/office/drawing/2014/main" xmlns="" id="{D014B62A-87A0-4451-B7C5-634A6988712D}"/>
              </a:ext>
            </a:extLst>
          </p:cNvPr>
          <p:cNvSpPr txBox="1">
            <a:spLocks noChangeArrowheads="1"/>
          </p:cNvSpPr>
          <p:nvPr/>
        </p:nvSpPr>
        <p:spPr bwMode="auto">
          <a:xfrm>
            <a:off x="995363" y="2098675"/>
            <a:ext cx="17875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Awake spont</a:t>
            </a:r>
          </a:p>
        </p:txBody>
      </p:sp>
      <p:sp>
        <p:nvSpPr>
          <p:cNvPr id="15388" name="Text Box 56">
            <a:extLst>
              <a:ext uri="{FF2B5EF4-FFF2-40B4-BE49-F238E27FC236}">
                <a16:creationId xmlns:a16="http://schemas.microsoft.com/office/drawing/2014/main" xmlns="" id="{13E8FC83-4A6A-4018-A006-3BC3F6EFA41D}"/>
              </a:ext>
            </a:extLst>
          </p:cNvPr>
          <p:cNvSpPr txBox="1">
            <a:spLocks noChangeArrowheads="1"/>
          </p:cNvSpPr>
          <p:nvPr/>
        </p:nvSpPr>
        <p:spPr bwMode="auto">
          <a:xfrm>
            <a:off x="5160963" y="2098675"/>
            <a:ext cx="2197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Anesth Both LV</a:t>
            </a:r>
          </a:p>
        </p:txBody>
      </p:sp>
      <p:sp>
        <p:nvSpPr>
          <p:cNvPr id="15389" name="Text Box 57">
            <a:extLst>
              <a:ext uri="{FF2B5EF4-FFF2-40B4-BE49-F238E27FC236}">
                <a16:creationId xmlns:a16="http://schemas.microsoft.com/office/drawing/2014/main" xmlns="" id="{8B4A67FF-BEE8-4A6F-81ED-8BC73725F483}"/>
              </a:ext>
            </a:extLst>
          </p:cNvPr>
          <p:cNvSpPr txBox="1">
            <a:spLocks noChangeArrowheads="1"/>
          </p:cNvSpPr>
          <p:nvPr/>
        </p:nvSpPr>
        <p:spPr bwMode="auto">
          <a:xfrm>
            <a:off x="9123363" y="2098675"/>
            <a:ext cx="1749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Anesth OLV</a:t>
            </a:r>
          </a:p>
        </p:txBody>
      </p:sp>
      <p:sp>
        <p:nvSpPr>
          <p:cNvPr id="58397" name="Text Box 58">
            <a:extLst>
              <a:ext uri="{FF2B5EF4-FFF2-40B4-BE49-F238E27FC236}">
                <a16:creationId xmlns:a16="http://schemas.microsoft.com/office/drawing/2014/main" xmlns="" id="{D5F348FA-1618-4945-A274-96CF9FBD43E5}"/>
              </a:ext>
            </a:extLst>
          </p:cNvPr>
          <p:cNvSpPr txBox="1">
            <a:spLocks noChangeArrowheads="1"/>
          </p:cNvSpPr>
          <p:nvPr/>
        </p:nvSpPr>
        <p:spPr bwMode="auto">
          <a:xfrm>
            <a:off x="1300163" y="5299075"/>
            <a:ext cx="18589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PaO</a:t>
            </a:r>
            <a:r>
              <a:rPr lang="en-US" altLang="en-US" baseline="-25000">
                <a:latin typeface="Times New Roman" panose="02020603050405020304" pitchFamily="18" charset="0"/>
              </a:rPr>
              <a:t>2</a:t>
            </a:r>
            <a:r>
              <a:rPr lang="en-US" altLang="en-US">
                <a:latin typeface="Times New Roman" panose="02020603050405020304" pitchFamily="18" charset="0"/>
              </a:rPr>
              <a:t> N (550)</a:t>
            </a:r>
          </a:p>
        </p:txBody>
      </p:sp>
      <p:sp>
        <p:nvSpPr>
          <p:cNvPr id="15391" name="Rectangle 59">
            <a:extLst>
              <a:ext uri="{FF2B5EF4-FFF2-40B4-BE49-F238E27FC236}">
                <a16:creationId xmlns:a16="http://schemas.microsoft.com/office/drawing/2014/main" xmlns="" id="{3715DDF1-B405-4361-8F42-20886B3D4246}"/>
              </a:ext>
            </a:extLst>
          </p:cNvPr>
          <p:cNvSpPr>
            <a:spLocks noChangeArrowheads="1"/>
          </p:cNvSpPr>
          <p:nvPr/>
        </p:nvSpPr>
        <p:spPr bwMode="auto">
          <a:xfrm>
            <a:off x="5353050" y="5257800"/>
            <a:ext cx="817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PaO</a:t>
            </a:r>
            <a:r>
              <a:rPr lang="en-US" altLang="en-US" baseline="-25000">
                <a:latin typeface="Times New Roman" panose="02020603050405020304" pitchFamily="18" charset="0"/>
              </a:rPr>
              <a:t>2</a:t>
            </a:r>
            <a:endParaRPr lang="en-US" altLang="en-US">
              <a:latin typeface="Times New Roman" panose="02020603050405020304" pitchFamily="18" charset="0"/>
            </a:endParaRPr>
          </a:p>
        </p:txBody>
      </p:sp>
      <p:sp>
        <p:nvSpPr>
          <p:cNvPr id="15392" name="Rectangle 60">
            <a:extLst>
              <a:ext uri="{FF2B5EF4-FFF2-40B4-BE49-F238E27FC236}">
                <a16:creationId xmlns:a16="http://schemas.microsoft.com/office/drawing/2014/main" xmlns="" id="{35CCCA1A-8181-41D0-A72D-5E3B6178F245}"/>
              </a:ext>
            </a:extLst>
          </p:cNvPr>
          <p:cNvSpPr>
            <a:spLocks noChangeArrowheads="1"/>
          </p:cNvSpPr>
          <p:nvPr/>
        </p:nvSpPr>
        <p:spPr bwMode="auto">
          <a:xfrm>
            <a:off x="8807450" y="5257800"/>
            <a:ext cx="817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PaO</a:t>
            </a:r>
            <a:r>
              <a:rPr lang="en-US" altLang="en-US" baseline="-25000">
                <a:latin typeface="Times New Roman" panose="02020603050405020304" pitchFamily="18" charset="0"/>
              </a:rPr>
              <a:t>2 </a:t>
            </a:r>
            <a:endParaRPr lang="en-US" altLang="en-US">
              <a:latin typeface="Times New Roman" panose="02020603050405020304" pitchFamily="18" charset="0"/>
            </a:endParaRPr>
          </a:p>
        </p:txBody>
      </p:sp>
      <p:sp>
        <p:nvSpPr>
          <p:cNvPr id="15393" name="Text Box 61">
            <a:extLst>
              <a:ext uri="{FF2B5EF4-FFF2-40B4-BE49-F238E27FC236}">
                <a16:creationId xmlns:a16="http://schemas.microsoft.com/office/drawing/2014/main" xmlns="" id="{444B433F-DCF0-49C1-970C-09785568399B}"/>
              </a:ext>
            </a:extLst>
          </p:cNvPr>
          <p:cNvSpPr txBox="1">
            <a:spLocks noChangeArrowheads="1"/>
          </p:cNvSpPr>
          <p:nvPr/>
        </p:nvSpPr>
        <p:spPr bwMode="auto">
          <a:xfrm>
            <a:off x="5335588" y="6061075"/>
            <a:ext cx="13223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algn="ctr" eaLnBrk="1" hangingPunct="1"/>
            <a:r>
              <a:rPr lang="en-US" altLang="en-US">
                <a:latin typeface="Times New Roman" panose="02020603050405020304" pitchFamily="18" charset="0"/>
              </a:rPr>
              <a:t>PaCO</a:t>
            </a:r>
            <a:r>
              <a:rPr lang="en-US" altLang="en-US" baseline="-25000">
                <a:latin typeface="Times New Roman" panose="02020603050405020304" pitchFamily="18" charset="0"/>
              </a:rPr>
              <a:t>2</a:t>
            </a:r>
            <a:r>
              <a:rPr lang="en-US" altLang="en-US">
                <a:latin typeface="Times New Roman" panose="02020603050405020304" pitchFamily="18" charset="0"/>
              </a:rPr>
              <a:t> N</a:t>
            </a:r>
          </a:p>
        </p:txBody>
      </p:sp>
      <p:sp>
        <p:nvSpPr>
          <p:cNvPr id="15394" name="Line 62">
            <a:extLst>
              <a:ext uri="{FF2B5EF4-FFF2-40B4-BE49-F238E27FC236}">
                <a16:creationId xmlns:a16="http://schemas.microsoft.com/office/drawing/2014/main" xmlns="" id="{39DFB597-1E0A-4B39-9F85-054C3821CE15}"/>
              </a:ext>
            </a:extLst>
          </p:cNvPr>
          <p:cNvSpPr>
            <a:spLocks noChangeShapeType="1"/>
          </p:cNvSpPr>
          <p:nvPr/>
        </p:nvSpPr>
        <p:spPr bwMode="auto">
          <a:xfrm>
            <a:off x="6908800" y="6324600"/>
            <a:ext cx="3352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15395" name="Line 63">
            <a:extLst>
              <a:ext uri="{FF2B5EF4-FFF2-40B4-BE49-F238E27FC236}">
                <a16:creationId xmlns:a16="http://schemas.microsoft.com/office/drawing/2014/main" xmlns="" id="{A8726577-1E3D-48FC-A882-012788814A7F}"/>
              </a:ext>
            </a:extLst>
          </p:cNvPr>
          <p:cNvSpPr>
            <a:spLocks noChangeShapeType="1"/>
          </p:cNvSpPr>
          <p:nvPr/>
        </p:nvSpPr>
        <p:spPr bwMode="auto">
          <a:xfrm flipH="1">
            <a:off x="1422400" y="6324600"/>
            <a:ext cx="3657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8403" name="Oval 64">
            <a:extLst>
              <a:ext uri="{FF2B5EF4-FFF2-40B4-BE49-F238E27FC236}">
                <a16:creationId xmlns:a16="http://schemas.microsoft.com/office/drawing/2014/main" xmlns="" id="{11024802-30CB-414B-8314-EAEA8EA31A8B}"/>
              </a:ext>
            </a:extLst>
          </p:cNvPr>
          <p:cNvSpPr>
            <a:spLocks noChangeArrowheads="1"/>
          </p:cNvSpPr>
          <p:nvPr/>
        </p:nvSpPr>
        <p:spPr bwMode="auto">
          <a:xfrm>
            <a:off x="1930400" y="3048000"/>
            <a:ext cx="2336800" cy="762000"/>
          </a:xfrm>
          <a:prstGeom prst="ellipse">
            <a:avLst/>
          </a:prstGeom>
          <a:noFill/>
          <a:ln w="158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404" name="Oval 65">
            <a:extLst>
              <a:ext uri="{FF2B5EF4-FFF2-40B4-BE49-F238E27FC236}">
                <a16:creationId xmlns:a16="http://schemas.microsoft.com/office/drawing/2014/main" xmlns="" id="{62A044E6-593A-4186-956D-BEA74B39F95E}"/>
              </a:ext>
            </a:extLst>
          </p:cNvPr>
          <p:cNvSpPr>
            <a:spLocks noChangeArrowheads="1"/>
          </p:cNvSpPr>
          <p:nvPr/>
        </p:nvSpPr>
        <p:spPr bwMode="auto">
          <a:xfrm>
            <a:off x="1727200" y="4038600"/>
            <a:ext cx="2336800" cy="762000"/>
          </a:xfrm>
          <a:prstGeom prst="ellipse">
            <a:avLst/>
          </a:prstGeom>
          <a:solidFill>
            <a:srgbClr val="49ADB7"/>
          </a:solidFill>
          <a:ln w="15875">
            <a:solidFill>
              <a:schemeClr val="tx1"/>
            </a:solidFill>
            <a:round/>
            <a:headEnd/>
            <a:tailEnd/>
          </a:ln>
        </p:spPr>
        <p:txBody>
          <a:bodyPr wrap="none" anchor="ct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endParaRPr lang="en-US" altLang="en-US" sz="1800">
              <a:latin typeface="Arial" panose="020B0604020202020204" pitchFamily="34" charset="0"/>
            </a:endParaRPr>
          </a:p>
        </p:txBody>
      </p:sp>
      <p:sp>
        <p:nvSpPr>
          <p:cNvPr id="58405" name="Text Box 66">
            <a:extLst>
              <a:ext uri="{FF2B5EF4-FFF2-40B4-BE49-F238E27FC236}">
                <a16:creationId xmlns:a16="http://schemas.microsoft.com/office/drawing/2014/main" xmlns="" id="{8F756C40-DF8F-4881-B2D2-FB557B8AE037}"/>
              </a:ext>
            </a:extLst>
          </p:cNvPr>
          <p:cNvSpPr txBox="1">
            <a:spLocks noChangeArrowheads="1"/>
          </p:cNvSpPr>
          <p:nvPr/>
        </p:nvSpPr>
        <p:spPr bwMode="auto">
          <a:xfrm>
            <a:off x="2540000" y="3200400"/>
            <a:ext cx="749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solidFill>
                  <a:srgbClr val="FD241F"/>
                </a:solidFill>
                <a:latin typeface="Times New Roman" panose="02020603050405020304" pitchFamily="18" charset="0"/>
              </a:rPr>
              <a:t>40%</a:t>
            </a:r>
          </a:p>
        </p:txBody>
      </p:sp>
      <p:sp>
        <p:nvSpPr>
          <p:cNvPr id="58406" name="Text Box 67">
            <a:extLst>
              <a:ext uri="{FF2B5EF4-FFF2-40B4-BE49-F238E27FC236}">
                <a16:creationId xmlns:a16="http://schemas.microsoft.com/office/drawing/2014/main" xmlns="" id="{E10D8C41-D750-471B-BAD4-6E22074423EB}"/>
              </a:ext>
            </a:extLst>
          </p:cNvPr>
          <p:cNvSpPr txBox="1">
            <a:spLocks noChangeArrowheads="1"/>
          </p:cNvSpPr>
          <p:nvPr/>
        </p:nvSpPr>
        <p:spPr bwMode="auto">
          <a:xfrm>
            <a:off x="2620963" y="4232275"/>
            <a:ext cx="7477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solidFill>
                  <a:srgbClr val="FD241F"/>
                </a:solidFill>
                <a:latin typeface="Times New Roman" panose="02020603050405020304" pitchFamily="18" charset="0"/>
              </a:rPr>
              <a:t>60%</a:t>
            </a:r>
          </a:p>
        </p:txBody>
      </p:sp>
      <p:sp>
        <p:nvSpPr>
          <p:cNvPr id="15400" name="Text Box 68">
            <a:extLst>
              <a:ext uri="{FF2B5EF4-FFF2-40B4-BE49-F238E27FC236}">
                <a16:creationId xmlns:a16="http://schemas.microsoft.com/office/drawing/2014/main" xmlns="" id="{FCCFA999-7380-4AAB-89CB-FDE05C41D0FC}"/>
              </a:ext>
            </a:extLst>
          </p:cNvPr>
          <p:cNvSpPr txBox="1">
            <a:spLocks noChangeArrowheads="1"/>
          </p:cNvSpPr>
          <p:nvPr/>
        </p:nvSpPr>
        <p:spPr bwMode="auto">
          <a:xfrm>
            <a:off x="6176963" y="3089275"/>
            <a:ext cx="7477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solidFill>
                  <a:srgbClr val="FD241F"/>
                </a:solidFill>
                <a:latin typeface="Times New Roman" panose="02020603050405020304" pitchFamily="18" charset="0"/>
              </a:rPr>
              <a:t>40%</a:t>
            </a:r>
          </a:p>
        </p:txBody>
      </p:sp>
      <p:sp>
        <p:nvSpPr>
          <p:cNvPr id="15401" name="Text Box 69">
            <a:extLst>
              <a:ext uri="{FF2B5EF4-FFF2-40B4-BE49-F238E27FC236}">
                <a16:creationId xmlns:a16="http://schemas.microsoft.com/office/drawing/2014/main" xmlns="" id="{F8C4C2EC-E19F-486A-802E-77C4E175CA56}"/>
              </a:ext>
            </a:extLst>
          </p:cNvPr>
          <p:cNvSpPr txBox="1">
            <a:spLocks noChangeArrowheads="1"/>
          </p:cNvSpPr>
          <p:nvPr/>
        </p:nvSpPr>
        <p:spPr bwMode="auto">
          <a:xfrm>
            <a:off x="5872163" y="4156075"/>
            <a:ext cx="7477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solidFill>
                  <a:srgbClr val="FD241F"/>
                </a:solidFill>
                <a:latin typeface="Times New Roman" panose="02020603050405020304" pitchFamily="18" charset="0"/>
              </a:rPr>
              <a:t>60%</a:t>
            </a:r>
          </a:p>
        </p:txBody>
      </p:sp>
      <p:sp>
        <p:nvSpPr>
          <p:cNvPr id="15402" name="Text Box 72">
            <a:extLst>
              <a:ext uri="{FF2B5EF4-FFF2-40B4-BE49-F238E27FC236}">
                <a16:creationId xmlns:a16="http://schemas.microsoft.com/office/drawing/2014/main" xmlns="" id="{C4C2EC45-C32E-4C74-9CBD-3C5F0819AB05}"/>
              </a:ext>
            </a:extLst>
          </p:cNvPr>
          <p:cNvSpPr txBox="1">
            <a:spLocks noChangeArrowheads="1"/>
          </p:cNvSpPr>
          <p:nvPr/>
        </p:nvSpPr>
        <p:spPr bwMode="auto">
          <a:xfrm>
            <a:off x="9529763" y="4079875"/>
            <a:ext cx="7477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solidFill>
                  <a:srgbClr val="FD241F"/>
                </a:solidFill>
                <a:latin typeface="Times New Roman" panose="02020603050405020304" pitchFamily="18" charset="0"/>
              </a:rPr>
              <a:t>80%</a:t>
            </a:r>
          </a:p>
        </p:txBody>
      </p:sp>
      <p:sp>
        <p:nvSpPr>
          <p:cNvPr id="15403" name="Line 76">
            <a:extLst>
              <a:ext uri="{FF2B5EF4-FFF2-40B4-BE49-F238E27FC236}">
                <a16:creationId xmlns:a16="http://schemas.microsoft.com/office/drawing/2014/main" xmlns="" id="{F1F18B52-E85E-4AFD-8720-D46E1F6549F3}"/>
              </a:ext>
            </a:extLst>
          </p:cNvPr>
          <p:cNvSpPr>
            <a:spLocks noChangeShapeType="1"/>
          </p:cNvSpPr>
          <p:nvPr/>
        </p:nvSpPr>
        <p:spPr bwMode="auto">
          <a:xfrm>
            <a:off x="66040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15404" name="Line 77">
            <a:extLst>
              <a:ext uri="{FF2B5EF4-FFF2-40B4-BE49-F238E27FC236}">
                <a16:creationId xmlns:a16="http://schemas.microsoft.com/office/drawing/2014/main" xmlns="" id="{6C5167CF-7DBF-425B-8959-FEB96E9BA7BC}"/>
              </a:ext>
            </a:extLst>
          </p:cNvPr>
          <p:cNvSpPr>
            <a:spLocks noChangeShapeType="1"/>
          </p:cNvSpPr>
          <p:nvPr/>
        </p:nvSpPr>
        <p:spPr bwMode="auto">
          <a:xfrm>
            <a:off x="99568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15405" name="Line 78">
            <a:extLst>
              <a:ext uri="{FF2B5EF4-FFF2-40B4-BE49-F238E27FC236}">
                <a16:creationId xmlns:a16="http://schemas.microsoft.com/office/drawing/2014/main" xmlns="" id="{843B5B9F-3B2E-4506-A94F-2A48E60F1D4A}"/>
              </a:ext>
            </a:extLst>
          </p:cNvPr>
          <p:cNvSpPr>
            <a:spLocks noChangeShapeType="1"/>
          </p:cNvSpPr>
          <p:nvPr/>
        </p:nvSpPr>
        <p:spPr bwMode="auto">
          <a:xfrm>
            <a:off x="101600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15406" name="Text Box 79">
            <a:extLst>
              <a:ext uri="{FF2B5EF4-FFF2-40B4-BE49-F238E27FC236}">
                <a16:creationId xmlns:a16="http://schemas.microsoft.com/office/drawing/2014/main" xmlns="" id="{DE2F4ADF-C6B2-405C-8B53-922E758675F9}"/>
              </a:ext>
            </a:extLst>
          </p:cNvPr>
          <p:cNvSpPr txBox="1">
            <a:spLocks noChangeArrowheads="1"/>
          </p:cNvSpPr>
          <p:nvPr/>
        </p:nvSpPr>
        <p:spPr bwMode="auto">
          <a:xfrm>
            <a:off x="9326563" y="3470275"/>
            <a:ext cx="1947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a:latin typeface="Times New Roman" panose="02020603050405020304" pitchFamily="18" charset="0"/>
              </a:rPr>
              <a:t>HPV response</a:t>
            </a:r>
          </a:p>
        </p:txBody>
      </p:sp>
      <p:sp>
        <p:nvSpPr>
          <p:cNvPr id="15407" name="Text Box 80">
            <a:extLst>
              <a:ext uri="{FF2B5EF4-FFF2-40B4-BE49-F238E27FC236}">
                <a16:creationId xmlns:a16="http://schemas.microsoft.com/office/drawing/2014/main" xmlns="" id="{6A45172E-8328-4815-B250-BFED08689755}"/>
              </a:ext>
            </a:extLst>
          </p:cNvPr>
          <p:cNvSpPr txBox="1">
            <a:spLocks noChangeArrowheads="1"/>
          </p:cNvSpPr>
          <p:nvPr/>
        </p:nvSpPr>
        <p:spPr bwMode="auto">
          <a:xfrm>
            <a:off x="6684963" y="5268913"/>
            <a:ext cx="7826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sz="2000">
                <a:latin typeface="Arial" panose="020B0604020202020204" pitchFamily="34" charset="0"/>
              </a:rPr>
              <a:t>(400)</a:t>
            </a:r>
          </a:p>
        </p:txBody>
      </p:sp>
      <p:sp>
        <p:nvSpPr>
          <p:cNvPr id="15408" name="Text Box 81">
            <a:extLst>
              <a:ext uri="{FF2B5EF4-FFF2-40B4-BE49-F238E27FC236}">
                <a16:creationId xmlns:a16="http://schemas.microsoft.com/office/drawing/2014/main" xmlns="" id="{60E183E6-2AAC-4B74-819E-A1C92FACBB2F}"/>
              </a:ext>
            </a:extLst>
          </p:cNvPr>
          <p:cNvSpPr txBox="1">
            <a:spLocks noChangeArrowheads="1"/>
          </p:cNvSpPr>
          <p:nvPr/>
        </p:nvSpPr>
        <p:spPr bwMode="auto">
          <a:xfrm>
            <a:off x="10342563" y="5268913"/>
            <a:ext cx="7826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sz="2000">
                <a:latin typeface="Arial" panose="020B0604020202020204" pitchFamily="34" charset="0"/>
              </a:rPr>
              <a:t>(150)</a:t>
            </a:r>
          </a:p>
        </p:txBody>
      </p:sp>
      <p:sp>
        <p:nvSpPr>
          <p:cNvPr id="58416" name="TextBox 49">
            <a:extLst>
              <a:ext uri="{FF2B5EF4-FFF2-40B4-BE49-F238E27FC236}">
                <a16:creationId xmlns:a16="http://schemas.microsoft.com/office/drawing/2014/main" xmlns="" id="{49DA0E4C-9195-4053-90DF-EF8BF2D3DDA1}"/>
              </a:ext>
            </a:extLst>
          </p:cNvPr>
          <p:cNvSpPr txBox="1">
            <a:spLocks noChangeArrowheads="1"/>
          </p:cNvSpPr>
          <p:nvPr/>
        </p:nvSpPr>
        <p:spPr bwMode="auto">
          <a:xfrm>
            <a:off x="3454400" y="4800600"/>
            <a:ext cx="16208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sz="1800">
                <a:solidFill>
                  <a:srgbClr val="FF0000"/>
                </a:solidFill>
                <a:latin typeface="Arial" panose="020B0604020202020204" pitchFamily="34" charset="0"/>
              </a:rPr>
              <a:t>%-Blood Flow</a:t>
            </a:r>
            <a:endParaRPr lang="en-IN" altLang="en-US" sz="1800">
              <a:solidFill>
                <a:srgbClr val="FF0000"/>
              </a:solidFill>
              <a:latin typeface="Arial" panose="020B0604020202020204" pitchFamily="34" charset="0"/>
            </a:endParaRPr>
          </a:p>
        </p:txBody>
      </p:sp>
      <p:pic>
        <p:nvPicPr>
          <p:cNvPr id="15410" name="Picture 50">
            <a:extLst>
              <a:ext uri="{FF2B5EF4-FFF2-40B4-BE49-F238E27FC236}">
                <a16:creationId xmlns:a16="http://schemas.microsoft.com/office/drawing/2014/main" xmlns="" id="{12C2D059-2C42-4037-8DD9-184FD04CFDF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754813" y="4806950"/>
            <a:ext cx="763587" cy="4508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418" name="TextBox 51">
            <a:extLst>
              <a:ext uri="{FF2B5EF4-FFF2-40B4-BE49-F238E27FC236}">
                <a16:creationId xmlns:a16="http://schemas.microsoft.com/office/drawing/2014/main" xmlns="" id="{D07E9F7F-B04D-4D83-9AAF-DC192FDFCD21}"/>
              </a:ext>
            </a:extLst>
          </p:cNvPr>
          <p:cNvSpPr txBox="1">
            <a:spLocks noChangeArrowheads="1"/>
          </p:cNvSpPr>
          <p:nvPr/>
        </p:nvSpPr>
        <p:spPr bwMode="auto">
          <a:xfrm>
            <a:off x="7416800" y="4887913"/>
            <a:ext cx="2635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sz="1800">
                <a:latin typeface="Arial" panose="020B0604020202020204" pitchFamily="34" charset="0"/>
              </a:rPr>
              <a:t>- Preferential Ventilation</a:t>
            </a:r>
            <a:endParaRPr lang="en-I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4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4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5386">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0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0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40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40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3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3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15384" grpId="0" animBg="1"/>
      <p:bldP spid="15385" grpId="0" animBg="1"/>
      <p:bldP spid="15386" grpId="0" animBg="1"/>
      <p:bldP spid="15388" grpId="0"/>
      <p:bldP spid="15389" grpId="0"/>
      <p:bldP spid="15391" grpId="0"/>
      <p:bldP spid="15392" grpId="0"/>
      <p:bldP spid="15393" grpId="0"/>
      <p:bldP spid="15400" grpId="0"/>
      <p:bldP spid="15401" grpId="0"/>
      <p:bldP spid="15402" grpId="0"/>
      <p:bldP spid="15406" grpId="0"/>
      <p:bldP spid="15407" grpId="0"/>
      <p:bldP spid="1540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0028D-2B78-4B2A-88B7-D91B9A86174A}"/>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Hypoxia during OLV</a:t>
            </a:r>
          </a:p>
        </p:txBody>
      </p:sp>
      <p:pic>
        <p:nvPicPr>
          <p:cNvPr id="3" name="Content Placeholder 2">
            <a:extLst>
              <a:ext uri="{FF2B5EF4-FFF2-40B4-BE49-F238E27FC236}">
                <a16:creationId xmlns:a16="http://schemas.microsoft.com/office/drawing/2014/main" xmlns="" id="{8A585D5B-09B2-4F16-8BF0-0A7F902EF133}"/>
              </a:ext>
            </a:extLst>
          </p:cNvPr>
          <p:cNvPicPr>
            <a:picLocks noGrp="1" noChangeAspect="1"/>
          </p:cNvPicPr>
          <p:nvPr>
            <p:ph sz="half" idx="2"/>
          </p:nvPr>
        </p:nvPicPr>
        <p:blipFill rotWithShape="1">
          <a:blip r:embed="rId3"/>
          <a:srcRect l="8766" t="23092" r="7819"/>
          <a:stretch/>
        </p:blipFill>
        <p:spPr>
          <a:xfrm>
            <a:off x="6505575" y="2163763"/>
            <a:ext cx="5240338" cy="3627437"/>
          </a:xfrm>
        </p:spPr>
      </p:pic>
      <p:sp>
        <p:nvSpPr>
          <p:cNvPr id="6" name="Rectangle 5">
            <a:extLst>
              <a:ext uri="{FF2B5EF4-FFF2-40B4-BE49-F238E27FC236}">
                <a16:creationId xmlns:a16="http://schemas.microsoft.com/office/drawing/2014/main" xmlns="" id="{A5D5D82B-EC02-42C2-BEF9-DD4BFE0581F4}"/>
              </a:ext>
            </a:extLst>
          </p:cNvPr>
          <p:cNvSpPr/>
          <p:nvPr/>
        </p:nvSpPr>
        <p:spPr>
          <a:xfrm>
            <a:off x="620111" y="2423209"/>
            <a:ext cx="6096000" cy="3108543"/>
          </a:xfrm>
          <a:prstGeom prst="rect">
            <a:avLst/>
          </a:prstGeom>
        </p:spPr>
        <p:txBody>
          <a:bodyPr>
            <a:spAutoFit/>
          </a:bodyPr>
          <a:lstStyle/>
          <a:p>
            <a:pPr>
              <a:buFont typeface="Wingdings 2" charset="0"/>
              <a:buChar char=""/>
              <a:defRPr/>
            </a:pPr>
            <a:r>
              <a:rPr lang="en-US" sz="2600" b="1" dirty="0">
                <a:ea typeface="ＭＳ Ｐゴシック" charset="0"/>
              </a:rPr>
              <a:t>Operated lung </a:t>
            </a:r>
          </a:p>
          <a:p>
            <a:pPr lvl="1">
              <a:buFont typeface="Wingdings 2" charset="0"/>
              <a:buChar char=""/>
              <a:defRPr/>
            </a:pPr>
            <a:r>
              <a:rPr lang="en-US" sz="2400" b="1" dirty="0">
                <a:ea typeface="ＭＳ Ｐゴシック" charset="0"/>
              </a:rPr>
              <a:t>Shunt</a:t>
            </a:r>
          </a:p>
          <a:p>
            <a:pPr>
              <a:buFont typeface="Wingdings 2" charset="0"/>
              <a:buChar char=""/>
              <a:defRPr/>
            </a:pPr>
            <a:r>
              <a:rPr lang="en-US" sz="2600" b="1" dirty="0">
                <a:ea typeface="ＭＳ Ｐゴシック" charset="0"/>
              </a:rPr>
              <a:t>Dependent lung</a:t>
            </a:r>
          </a:p>
          <a:p>
            <a:pPr marL="833438" lvl="1" indent="-457200">
              <a:buClr>
                <a:schemeClr val="tx1"/>
              </a:buClr>
              <a:buFont typeface="Wingdings 2" charset="0"/>
              <a:buChar char=""/>
              <a:defRPr/>
            </a:pPr>
            <a:r>
              <a:rPr lang="en-US" sz="2400" b="1" dirty="0">
                <a:ea typeface="ＭＳ Ｐゴシック" charset="0"/>
              </a:rPr>
              <a:t>Reduction in lung volume &amp; FRC</a:t>
            </a:r>
          </a:p>
          <a:p>
            <a:pPr marL="833438" lvl="1" indent="-457200">
              <a:buClr>
                <a:schemeClr val="tx1"/>
              </a:buClr>
              <a:buFont typeface="Wingdings 2" charset="0"/>
              <a:buChar char=""/>
              <a:defRPr/>
            </a:pPr>
            <a:r>
              <a:rPr lang="en-US" sz="2400" b="1" dirty="0">
                <a:ea typeface="ＭＳ Ｐゴシック" charset="0"/>
              </a:rPr>
              <a:t>Absorption atelectasis</a:t>
            </a:r>
          </a:p>
          <a:p>
            <a:pPr marL="833438" lvl="1" indent="-457200">
              <a:buClr>
                <a:schemeClr val="tx1"/>
              </a:buClr>
              <a:buFont typeface="Wingdings 2" charset="0"/>
              <a:buChar char=""/>
              <a:defRPr/>
            </a:pPr>
            <a:r>
              <a:rPr lang="en-US" sz="2400" b="1" dirty="0">
                <a:ea typeface="ＭＳ Ｐゴシック" charset="0"/>
              </a:rPr>
              <a:t>Collection of secretions</a:t>
            </a:r>
          </a:p>
          <a:p>
            <a:pPr marL="833438" lvl="1" indent="-457200">
              <a:buClr>
                <a:schemeClr val="tx1"/>
              </a:buClr>
              <a:buFont typeface="Wingdings 2" charset="0"/>
              <a:buChar char=""/>
              <a:defRPr/>
            </a:pPr>
            <a:r>
              <a:rPr lang="en-US" sz="2400" b="1" dirty="0">
                <a:ea typeface="ＭＳ Ｐゴシック" charset="0"/>
              </a:rPr>
              <a:t>Accumulation of fluid transudate in the </a:t>
            </a:r>
            <a:r>
              <a:rPr lang="en-US" sz="2400" b="1" dirty="0" err="1">
                <a:ea typeface="ＭＳ Ｐゴシック" charset="0"/>
              </a:rPr>
              <a:t>interstitium</a:t>
            </a:r>
            <a:endParaRPr lang="en-IN" sz="2400" b="1" dirty="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502B1-F486-49A7-A516-C019EE861682}"/>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Ventilatory strategies for OLV</a:t>
            </a:r>
          </a:p>
        </p:txBody>
      </p:sp>
      <p:pic>
        <p:nvPicPr>
          <p:cNvPr id="59395" name="Picture 2">
            <a:extLst>
              <a:ext uri="{FF2B5EF4-FFF2-40B4-BE49-F238E27FC236}">
                <a16:creationId xmlns:a16="http://schemas.microsoft.com/office/drawing/2014/main" xmlns="" id="{6C9519D6-2F6C-45DB-90CD-25669B81EBA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t="6635"/>
          <a:stretch>
            <a:fillRect/>
          </a:stretch>
        </p:blipFill>
        <p:spPr bwMode="auto">
          <a:xfrm>
            <a:off x="1270000" y="1690688"/>
            <a:ext cx="9207500"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0709F-0E0E-4CC9-89BA-67238703D753}"/>
              </a:ext>
            </a:extLst>
          </p:cNvPr>
          <p:cNvSpPr>
            <a:spLocks noGrp="1"/>
          </p:cNvSpPr>
          <p:nvPr>
            <p:ph type="title"/>
          </p:nvPr>
        </p:nvSpPr>
        <p:spPr>
          <a:xfrm>
            <a:off x="838200" y="361977"/>
            <a:ext cx="10515600" cy="1325563"/>
          </a:xfrm>
        </p:spPr>
        <p:txBody>
          <a:bodyPr>
            <a:normAutofit/>
          </a:bodyPr>
          <a:lstStyle/>
          <a:p>
            <a:r>
              <a:rPr lang="en-IN" b="1" dirty="0"/>
              <a:t>Hypoxia in OLV</a:t>
            </a:r>
          </a:p>
        </p:txBody>
      </p:sp>
      <p:sp>
        <p:nvSpPr>
          <p:cNvPr id="3" name="Content Placeholder 2">
            <a:extLst>
              <a:ext uri="{FF2B5EF4-FFF2-40B4-BE49-F238E27FC236}">
                <a16:creationId xmlns:a16="http://schemas.microsoft.com/office/drawing/2014/main" xmlns="" id="{25263128-2482-4C64-839E-1FC6EE57ABA1}"/>
              </a:ext>
            </a:extLst>
          </p:cNvPr>
          <p:cNvSpPr>
            <a:spLocks noGrp="1"/>
          </p:cNvSpPr>
          <p:nvPr>
            <p:ph idx="1"/>
          </p:nvPr>
        </p:nvSpPr>
        <p:spPr>
          <a:xfrm>
            <a:off x="838199" y="2566605"/>
            <a:ext cx="10765221" cy="3266636"/>
          </a:xfrm>
        </p:spPr>
        <p:txBody>
          <a:bodyPr>
            <a:normAutofit lnSpcReduction="10000"/>
          </a:bodyPr>
          <a:lstStyle/>
          <a:p>
            <a:r>
              <a:rPr lang="en-US" sz="4000" b="1" dirty="0"/>
              <a:t>You have isolated the lung with a left DLT and has started the procedure , after OLV there is desaturation to 84%?</a:t>
            </a:r>
          </a:p>
          <a:p>
            <a:endParaRPr lang="en-US" dirty="0"/>
          </a:p>
          <a:p>
            <a:pPr lvl="1"/>
            <a:r>
              <a:rPr lang="en-US" sz="3600" dirty="0"/>
              <a:t>What is the management of hypoxemia during one lung ventilation?  </a:t>
            </a:r>
            <a:endParaRPr lang="en-IN" sz="3600" dirty="0"/>
          </a:p>
          <a:p>
            <a:pPr marL="457200" lvl="1" indent="0">
              <a:buNone/>
            </a:pPr>
            <a:endParaRPr lang="en-IN" sz="3600" dirty="0"/>
          </a:p>
          <a:p>
            <a:pPr marL="0" indent="0">
              <a:buNone/>
            </a:pPr>
            <a:endParaRPr lang="en-IN" dirty="0"/>
          </a:p>
        </p:txBody>
      </p:sp>
    </p:spTree>
    <p:extLst>
      <p:ext uri="{BB962C8B-B14F-4D97-AF65-F5344CB8AC3E}">
        <p14:creationId xmlns:p14="http://schemas.microsoft.com/office/powerpoint/2010/main" xmlns="" val="392528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148" y="1013726"/>
            <a:ext cx="11477037" cy="3970318"/>
          </a:xfrm>
          <a:prstGeom prst="rect">
            <a:avLst/>
          </a:prstGeom>
        </p:spPr>
        <p:txBody>
          <a:bodyPr wrap="square">
            <a:spAutoFit/>
          </a:bodyPr>
          <a:lstStyle/>
          <a:p>
            <a:r>
              <a:rPr lang="en-US" sz="3600" dirty="0" smtClean="0"/>
              <a:t>,SS</a:t>
            </a:r>
            <a:r>
              <a:rPr lang="en-US" sz="3600" dirty="0"/>
              <a:t>:</a:t>
            </a:r>
            <a:r>
              <a:rPr lang="en-US" sz="3600" dirty="0" smtClean="0"/>
              <a:t>Chronicprogressivecough ,</a:t>
            </a:r>
            <a:r>
              <a:rPr lang="en-US" sz="3600" dirty="0" err="1" smtClean="0"/>
              <a:t>chestpain</a:t>
            </a:r>
            <a:r>
              <a:rPr lang="en-US" sz="3600" dirty="0" smtClean="0"/>
              <a:t>, sputum,mixedwithblood</a:t>
            </a:r>
            <a:r>
              <a:rPr lang="en-US" sz="3600" dirty="0"/>
              <a:t>,phlegm,temp,wheeze,sinusites,malaise,fatigue,inability to do exercise and some times normal work in severe </a:t>
            </a:r>
            <a:r>
              <a:rPr lang="en-US" sz="3600" dirty="0" err="1" smtClean="0"/>
              <a:t>disease.recurrentinfections</a:t>
            </a:r>
            <a:r>
              <a:rPr lang="en-US" sz="3600" dirty="0" err="1"/>
              <a:t>,deformity</a:t>
            </a:r>
            <a:r>
              <a:rPr lang="en-US" sz="3600" dirty="0"/>
              <a:t> of </a:t>
            </a:r>
            <a:r>
              <a:rPr lang="en-US" sz="3600" dirty="0" err="1"/>
              <a:t>nails,weight</a:t>
            </a:r>
            <a:r>
              <a:rPr lang="en-US" sz="3600" dirty="0"/>
              <a:t> </a:t>
            </a:r>
            <a:r>
              <a:rPr lang="en-US" sz="3600" dirty="0" smtClean="0"/>
              <a:t>loss.  </a:t>
            </a:r>
            <a:r>
              <a:rPr lang="en-US" sz="3600" b="1" dirty="0" smtClean="0"/>
              <a:t>sputum may be about 10 ml to 150ml or more per day depending on the </a:t>
            </a:r>
            <a:r>
              <a:rPr lang="en-US" sz="3600" b="1" dirty="0" err="1" smtClean="0"/>
              <a:t>seveority</a:t>
            </a:r>
            <a:r>
              <a:rPr lang="en-US" sz="3600" b="1" dirty="0" smtClean="0"/>
              <a:t> &amp; type of etiology.</a:t>
            </a:r>
            <a:endParaRPr lang="en-US" sz="3600" b="1" dirty="0"/>
          </a:p>
        </p:txBody>
      </p:sp>
    </p:spTree>
    <p:extLst>
      <p:ext uri="{BB962C8B-B14F-4D97-AF65-F5344CB8AC3E}">
        <p14:creationId xmlns="" xmlns:p14="http://schemas.microsoft.com/office/powerpoint/2010/main" val="23049466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A761B-2D18-4C63-B642-6535221DBBE0}"/>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Management of Hypoxia during OLV</a:t>
            </a:r>
          </a:p>
        </p:txBody>
      </p:sp>
      <p:pic>
        <p:nvPicPr>
          <p:cNvPr id="5" name="Content Placeholder 4">
            <a:extLst>
              <a:ext uri="{FF2B5EF4-FFF2-40B4-BE49-F238E27FC236}">
                <a16:creationId xmlns:a16="http://schemas.microsoft.com/office/drawing/2014/main" xmlns="" id="{445F3499-B8F2-4EC9-AE82-7FC29A19770F}"/>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t="985" b="985"/>
          <a:stretch>
            <a:fillRect/>
          </a:stretch>
        </p:blipFill>
        <p:spPr>
          <a:xfrm>
            <a:off x="7851775" y="1719263"/>
            <a:ext cx="3236913" cy="2593975"/>
          </a:xfrm>
        </p:spPr>
      </p:pic>
      <p:pic>
        <p:nvPicPr>
          <p:cNvPr id="25604" name="Content Placeholder 6">
            <a:extLst>
              <a:ext uri="{FF2B5EF4-FFF2-40B4-BE49-F238E27FC236}">
                <a16:creationId xmlns:a16="http://schemas.microsoft.com/office/drawing/2014/main" xmlns="" id="{A37F0A83-6BE6-490B-974F-C4DBBB87DD45}"/>
              </a:ext>
            </a:extLst>
          </p:cNvPr>
          <p:cNvPicPr>
            <a:picLocks noChangeAspect="1"/>
          </p:cNvPicPr>
          <p:nvPr/>
        </p:nvPicPr>
        <p:blipFill>
          <a:blip r:embed="rId4">
            <a:extLst>
              <a:ext uri="{28A0092B-C50C-407E-A947-70E740481C1C}">
                <a14:useLocalDpi xmlns:a14="http://schemas.microsoft.com/office/drawing/2010/main" xmlns="" val="0"/>
              </a:ext>
            </a:extLst>
          </a:blip>
          <a:srcRect t="288" b="288"/>
          <a:stretch>
            <a:fillRect/>
          </a:stretch>
        </p:blipFill>
        <p:spPr bwMode="auto">
          <a:xfrm>
            <a:off x="7748588" y="4313238"/>
            <a:ext cx="33401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4">
            <a:extLst>
              <a:ext uri="{FF2B5EF4-FFF2-40B4-BE49-F238E27FC236}">
                <a16:creationId xmlns:a16="http://schemas.microsoft.com/office/drawing/2014/main" xmlns="" id="{7D516B87-DF0B-48C7-A8F5-A56FC29A84A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t="985" b="985"/>
          <a:stretch>
            <a:fillRect/>
          </a:stretch>
        </p:blipFill>
        <p:spPr>
          <a:xfrm>
            <a:off x="7851775" y="1651329"/>
            <a:ext cx="3236913" cy="2593975"/>
          </a:xfrm>
          <a:prstGeom prst="rect">
            <a:avLst/>
          </a:prstGeom>
        </p:spPr>
      </p:pic>
      <p:sp>
        <p:nvSpPr>
          <p:cNvPr id="3" name="Rectangle 2">
            <a:extLst>
              <a:ext uri="{FF2B5EF4-FFF2-40B4-BE49-F238E27FC236}">
                <a16:creationId xmlns:a16="http://schemas.microsoft.com/office/drawing/2014/main" xmlns="" id="{0C83B249-7EBD-4DA2-A248-602129BEE68E}"/>
              </a:ext>
            </a:extLst>
          </p:cNvPr>
          <p:cNvSpPr/>
          <p:nvPr/>
        </p:nvSpPr>
        <p:spPr>
          <a:xfrm>
            <a:off x="676275" y="1936283"/>
            <a:ext cx="6910388" cy="3816429"/>
          </a:xfrm>
          <a:prstGeom prst="rect">
            <a:avLst/>
          </a:prstGeom>
        </p:spPr>
        <p:txBody>
          <a:bodyPr wrap="square">
            <a:spAutoFit/>
          </a:bodyPr>
          <a:lstStyle/>
          <a:p>
            <a:pPr>
              <a:buFont typeface="Wingdings 2" charset="0"/>
              <a:buChar char=""/>
              <a:defRPr/>
            </a:pPr>
            <a:r>
              <a:rPr lang="en-US" sz="2800" b="1" dirty="0">
                <a:ea typeface="ＭＳ Ｐゴシック" charset="0"/>
              </a:rPr>
              <a:t>Prevention</a:t>
            </a:r>
          </a:p>
          <a:p>
            <a:pPr lvl="1">
              <a:buFont typeface="Wingdings 2" charset="0"/>
              <a:buChar char=""/>
              <a:defRPr/>
            </a:pPr>
            <a:r>
              <a:rPr lang="en-US" sz="2600" dirty="0">
                <a:ea typeface="ＭＳ Ｐゴシック" charset="0"/>
              </a:rPr>
              <a:t>Correct position of DLT</a:t>
            </a:r>
          </a:p>
          <a:p>
            <a:pPr lvl="1">
              <a:buFont typeface="Wingdings 2" charset="0"/>
              <a:buChar char=""/>
              <a:defRPr/>
            </a:pPr>
            <a:r>
              <a:rPr lang="en-US" sz="2600" dirty="0">
                <a:ea typeface="ＭＳ Ｐゴシック" charset="0"/>
              </a:rPr>
              <a:t>Clinical confirmation </a:t>
            </a:r>
          </a:p>
          <a:p>
            <a:pPr lvl="1">
              <a:buFont typeface="Wingdings 2" charset="0"/>
              <a:buChar char=""/>
              <a:defRPr/>
            </a:pPr>
            <a:r>
              <a:rPr lang="en-US" sz="2600" dirty="0">
                <a:ea typeface="ＭＳ Ｐゴシック" charset="0"/>
              </a:rPr>
              <a:t>Airway pressures </a:t>
            </a:r>
          </a:p>
          <a:p>
            <a:pPr lvl="1">
              <a:buFont typeface="Wingdings 2" charset="0"/>
              <a:buChar char=""/>
              <a:defRPr/>
            </a:pPr>
            <a:r>
              <a:rPr lang="en-US" sz="2600" dirty="0">
                <a:ea typeface="ＭＳ Ｐゴシック" charset="0"/>
              </a:rPr>
              <a:t>FOB confirmation</a:t>
            </a:r>
          </a:p>
          <a:p>
            <a:pPr lvl="1">
              <a:defRPr/>
            </a:pPr>
            <a:endParaRPr lang="en-US" sz="2600" dirty="0">
              <a:ea typeface="ＭＳ Ｐゴシック" charset="0"/>
            </a:endParaRPr>
          </a:p>
          <a:p>
            <a:pPr>
              <a:buFont typeface="Wingdings 2" charset="0"/>
              <a:buChar char=""/>
              <a:defRPr/>
            </a:pPr>
            <a:r>
              <a:rPr lang="en-US" sz="2800" dirty="0">
                <a:ea typeface="ＭＳ Ｐゴシック" charset="0"/>
              </a:rPr>
              <a:t>Appropriate ventilation strategies</a:t>
            </a:r>
          </a:p>
          <a:p>
            <a:pPr>
              <a:defRPr/>
            </a:pPr>
            <a:endParaRPr lang="en-US" sz="2800" dirty="0">
              <a:ea typeface="ＭＳ Ｐゴシック" charset="0"/>
            </a:endParaRPr>
          </a:p>
          <a:p>
            <a:pPr>
              <a:buFont typeface="Wingdings 2" charset="0"/>
              <a:buChar char=""/>
              <a:defRPr/>
            </a:pPr>
            <a:r>
              <a:rPr lang="en-US" sz="2800" dirty="0">
                <a:ea typeface="ＭＳ Ｐゴシック" charset="0"/>
              </a:rPr>
              <a:t>Identifying at risk patient and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EDEB4-C077-4E76-8B36-1C46F33FDD29}"/>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Who is at risk</a:t>
            </a:r>
          </a:p>
        </p:txBody>
      </p:sp>
      <p:pic>
        <p:nvPicPr>
          <p:cNvPr id="52227" name="Picture 2">
            <a:extLst>
              <a:ext uri="{FF2B5EF4-FFF2-40B4-BE49-F238E27FC236}">
                <a16:creationId xmlns:a16="http://schemas.microsoft.com/office/drawing/2014/main" xmlns="" id="{67C31774-B886-41B2-AE00-0B3668E5FD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12289"/>
          <a:stretch>
            <a:fillRect/>
          </a:stretch>
        </p:blipFill>
        <p:spPr bwMode="auto">
          <a:xfrm>
            <a:off x="850900" y="1703388"/>
            <a:ext cx="9969500" cy="44307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CCEC75F-6C22-4FEA-A9C3-6DC56CC6FB34}"/>
              </a:ext>
            </a:extLst>
          </p:cNvPr>
          <p:cNvSpPr>
            <a:spLocks noGrp="1"/>
          </p:cNvSpPr>
          <p:nvPr>
            <p:ph type="title"/>
          </p:nvPr>
        </p:nvSpPr>
        <p:spPr/>
        <p:txBody>
          <a:bodyPr rtlCol="0">
            <a:normAutofit/>
          </a:bodyPr>
          <a:lstStyle/>
          <a:p>
            <a:pPr>
              <a:defRPr/>
            </a:pPr>
            <a:endParaRPr lang="en-US">
              <a:ea typeface="ＭＳ Ｐゴシック" charset="0"/>
            </a:endParaRPr>
          </a:p>
        </p:txBody>
      </p:sp>
      <p:pic>
        <p:nvPicPr>
          <p:cNvPr id="53251" name="Picture 9">
            <a:extLst>
              <a:ext uri="{FF2B5EF4-FFF2-40B4-BE49-F238E27FC236}">
                <a16:creationId xmlns:a16="http://schemas.microsoft.com/office/drawing/2014/main" xmlns="" id="{419E1939-1BB9-4D07-8A00-F07C2207E3A7}"/>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 y="0"/>
            <a:ext cx="11468100" cy="637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TextBox 10">
            <a:extLst>
              <a:ext uri="{FF2B5EF4-FFF2-40B4-BE49-F238E27FC236}">
                <a16:creationId xmlns:a16="http://schemas.microsoft.com/office/drawing/2014/main" xmlns="" id="{94DF07E6-F937-4587-A23B-A3B5DF3D279D}"/>
              </a:ext>
            </a:extLst>
          </p:cNvPr>
          <p:cNvSpPr txBox="1">
            <a:spLocks noChangeArrowheads="1"/>
          </p:cNvSpPr>
          <p:nvPr/>
        </p:nvSpPr>
        <p:spPr bwMode="auto">
          <a:xfrm>
            <a:off x="2646363" y="6488113"/>
            <a:ext cx="74263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SzPct val="70000"/>
              <a:buFont typeface="Wingdings 2" panose="05020102010507070707" pitchFamily="18" charset="2"/>
              <a:buChar char=""/>
              <a:defRPr sz="2000">
                <a:solidFill>
                  <a:schemeClr val="tx2"/>
                </a:solidFill>
                <a:latin typeface="Calisto MT" panose="02040603050505030304" pitchFamily="18" charset="0"/>
                <a:ea typeface="MS PGothic" panose="020B0600070205080204" pitchFamily="34" charset="-128"/>
              </a:defRPr>
            </a:lvl1pPr>
            <a:lvl2pPr marL="742950" indent="-285750" eaLnBrk="0" hangingPunct="0">
              <a:spcBef>
                <a:spcPct val="20000"/>
              </a:spcBef>
              <a:spcAft>
                <a:spcPts val="600"/>
              </a:spcAft>
              <a:buClr>
                <a:schemeClr val="tx2"/>
              </a:buClr>
              <a:buSzPct val="70000"/>
              <a:buFont typeface="Wingdings 2" panose="05020102010507070707" pitchFamily="18" charset="2"/>
              <a:buChar char=""/>
              <a:defRPr>
                <a:solidFill>
                  <a:schemeClr val="tx2"/>
                </a:solidFill>
                <a:latin typeface="Calisto MT" panose="02040603050505030304" pitchFamily="18" charset="0"/>
                <a:ea typeface="MS PGothic" panose="020B0600070205080204" pitchFamily="34" charset="-128"/>
              </a:defRPr>
            </a:lvl2pPr>
            <a:lvl3pPr marL="1143000" indent="-228600" eaLnBrk="0" hangingPunct="0">
              <a:spcBef>
                <a:spcPct val="20000"/>
              </a:spcBef>
              <a:spcAft>
                <a:spcPts val="600"/>
              </a:spcAft>
              <a:buClr>
                <a:schemeClr val="tx2"/>
              </a:buClr>
              <a:buSzPct val="70000"/>
              <a:buFont typeface="Wingdings 2" panose="05020102010507070707" pitchFamily="18" charset="2"/>
              <a:buChar char=""/>
              <a:defRPr sz="1600">
                <a:solidFill>
                  <a:schemeClr val="tx2"/>
                </a:solidFill>
                <a:latin typeface="Calisto MT" panose="02040603050505030304" pitchFamily="18" charset="0"/>
                <a:ea typeface="MS PGothic" panose="020B0600070205080204" pitchFamily="34" charset="-128"/>
              </a:defRPr>
            </a:lvl3pPr>
            <a:lvl4pPr marL="1600200" indent="-228600" eaLnBrk="0"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4pPr>
            <a:lvl5pPr marL="2057400" indent="-228600" eaLnBrk="0"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20000"/>
              </a:spcBef>
              <a:spcAft>
                <a:spcPts val="600"/>
              </a:spcAft>
              <a:buClr>
                <a:schemeClr val="tx2"/>
              </a:buClr>
              <a:buSzPct val="70000"/>
              <a:buFont typeface="Wingdings 2" panose="05020102010507070707" pitchFamily="18" charset="2"/>
              <a:buChar char=""/>
              <a:defRPr sz="1400">
                <a:solidFill>
                  <a:schemeClr val="tx2"/>
                </a:solidFill>
                <a:latin typeface="Calisto MT" panose="02040603050505030304" pitchFamily="18" charset="0"/>
                <a:ea typeface="MS PGothic" panose="020B0600070205080204" pitchFamily="34" charset="-128"/>
              </a:defRPr>
            </a:lvl9pPr>
          </a:lstStyle>
          <a:p>
            <a:pPr eaLnBrk="1" hangingPunct="1">
              <a:spcBef>
                <a:spcPct val="0"/>
              </a:spcBef>
              <a:spcAft>
                <a:spcPct val="0"/>
              </a:spcAft>
              <a:buClrTx/>
              <a:buSzTx/>
              <a:buFontTx/>
              <a:buNone/>
            </a:pPr>
            <a:r>
              <a:rPr lang="en-US" altLang="en-US" sz="1800" i="1">
                <a:solidFill>
                  <a:schemeClr val="tx1"/>
                </a:solidFill>
              </a:rPr>
              <a:t>Hadrien Roze, Case Scenario. Intraop hypoxia during OLV. Anaesthesiology 2011</a:t>
            </a:r>
          </a:p>
        </p:txBody>
      </p:sp>
      <p:sp>
        <p:nvSpPr>
          <p:cNvPr id="2" name="Rectangle 1">
            <a:extLst>
              <a:ext uri="{FF2B5EF4-FFF2-40B4-BE49-F238E27FC236}">
                <a16:creationId xmlns:a16="http://schemas.microsoft.com/office/drawing/2014/main" xmlns="" id="{6F573A6E-FFDB-49C4-AADB-B7C866B89202}"/>
              </a:ext>
            </a:extLst>
          </p:cNvPr>
          <p:cNvSpPr/>
          <p:nvPr/>
        </p:nvSpPr>
        <p:spPr>
          <a:xfrm>
            <a:off x="299545" y="725214"/>
            <a:ext cx="11892455" cy="6022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C454F-06B9-4497-8FCC-388C0E8EF695}"/>
              </a:ext>
            </a:extLst>
          </p:cNvPr>
          <p:cNvSpPr>
            <a:spLocks noGrp="1"/>
          </p:cNvSpPr>
          <p:nvPr>
            <p:ph type="title"/>
          </p:nvPr>
        </p:nvSpPr>
        <p:spPr>
          <a:xfrm>
            <a:off x="1000125" y="855662"/>
            <a:ext cx="10353675" cy="969963"/>
          </a:xfrm>
          <a:effectLst>
            <a:outerShdw blurRad="25400" dir="17880000">
              <a:srgbClr val="000000">
                <a:alpha val="46000"/>
              </a:srgbClr>
            </a:outerShdw>
          </a:effectLst>
        </p:spPr>
        <p:txBody>
          <a:bodyPr rtlCol="0">
            <a:normAutofit/>
          </a:bodyPr>
          <a:lstStyle/>
          <a:p>
            <a:pPr>
              <a:defRPr/>
            </a:pPr>
            <a:r>
              <a:rPr lang="en-US" dirty="0">
                <a:ea typeface="ＭＳ Ｐゴシック" charset="0"/>
              </a:rPr>
              <a:t>Fluid management in thoracic surgery</a:t>
            </a:r>
          </a:p>
        </p:txBody>
      </p:sp>
      <p:sp>
        <p:nvSpPr>
          <p:cNvPr id="5" name="Content Placeholder 4">
            <a:extLst>
              <a:ext uri="{FF2B5EF4-FFF2-40B4-BE49-F238E27FC236}">
                <a16:creationId xmlns:a16="http://schemas.microsoft.com/office/drawing/2014/main" xmlns="" id="{CEB273C5-B3D1-4377-AAE2-F1C88448FD9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13454532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C156F-B447-40DE-99BD-03F4FAFD45C3}"/>
              </a:ext>
            </a:extLst>
          </p:cNvPr>
          <p:cNvSpPr>
            <a:spLocks noGrp="1"/>
          </p:cNvSpPr>
          <p:nvPr>
            <p:ph type="title"/>
          </p:nvPr>
        </p:nvSpPr>
        <p:spPr>
          <a:xfrm>
            <a:off x="889000" y="279400"/>
            <a:ext cx="10353675" cy="969963"/>
          </a:xfrm>
          <a:effectLst>
            <a:outerShdw blurRad="25400" dir="17880000">
              <a:srgbClr val="000000">
                <a:alpha val="46000"/>
              </a:srgbClr>
            </a:outerShdw>
          </a:effectLst>
        </p:spPr>
        <p:txBody>
          <a:bodyPr rtlCol="0">
            <a:normAutofit/>
          </a:bodyPr>
          <a:lstStyle/>
          <a:p>
            <a:pPr>
              <a:defRPr/>
            </a:pPr>
            <a:r>
              <a:rPr lang="en-US" dirty="0">
                <a:ea typeface="ＭＳ Ｐゴシック" charset="0"/>
              </a:rPr>
              <a:t>Optimal fluid management</a:t>
            </a:r>
          </a:p>
        </p:txBody>
      </p:sp>
      <p:sp>
        <p:nvSpPr>
          <p:cNvPr id="3" name="Content Placeholder 2">
            <a:extLst>
              <a:ext uri="{FF2B5EF4-FFF2-40B4-BE49-F238E27FC236}">
                <a16:creationId xmlns:a16="http://schemas.microsoft.com/office/drawing/2014/main" xmlns="" id="{0DE53692-C3FB-4485-B420-9E8CB5AFCE7F}"/>
              </a:ext>
            </a:extLst>
          </p:cNvPr>
          <p:cNvSpPr>
            <a:spLocks noGrp="1"/>
          </p:cNvSpPr>
          <p:nvPr>
            <p:ph idx="1"/>
          </p:nvPr>
        </p:nvSpPr>
        <p:spPr>
          <a:xfrm>
            <a:off x="914400" y="1731963"/>
            <a:ext cx="10353675" cy="4747017"/>
          </a:xfrm>
          <a:effectLst>
            <a:outerShdw blurRad="25400" dir="17880000">
              <a:srgbClr val="000000">
                <a:alpha val="46000"/>
              </a:srgbClr>
            </a:outerShdw>
          </a:effectLst>
        </p:spPr>
        <p:txBody>
          <a:bodyPr rtlCol="0">
            <a:normAutofit/>
          </a:bodyPr>
          <a:lstStyle/>
          <a:p>
            <a:pPr>
              <a:buFont typeface="Wingdings 2" charset="0"/>
              <a:buChar char=""/>
              <a:defRPr/>
            </a:pPr>
            <a:r>
              <a:rPr lang="en-US" sz="2800" dirty="0">
                <a:ea typeface="ＭＳ Ｐゴシック" charset="0"/>
              </a:rPr>
              <a:t>Give carbohydrate laden solution till 2 hours before</a:t>
            </a:r>
          </a:p>
          <a:p>
            <a:pPr>
              <a:buFont typeface="Wingdings 2" charset="0"/>
              <a:buChar char=""/>
              <a:defRPr/>
            </a:pPr>
            <a:r>
              <a:rPr lang="en-US" sz="2800" dirty="0">
                <a:ea typeface="ＭＳ Ｐゴシック" charset="0"/>
              </a:rPr>
              <a:t>No need to replace fasting and 3</a:t>
            </a:r>
            <a:r>
              <a:rPr lang="en-US" sz="2800" baseline="30000" dirty="0">
                <a:ea typeface="ＭＳ Ｐゴシック" charset="0"/>
              </a:rPr>
              <a:t>rd</a:t>
            </a:r>
            <a:r>
              <a:rPr lang="en-US" sz="2800" dirty="0">
                <a:ea typeface="ＭＳ Ｐゴシック" charset="0"/>
              </a:rPr>
              <a:t> space</a:t>
            </a:r>
          </a:p>
          <a:p>
            <a:pPr>
              <a:buFont typeface="Wingdings 2" charset="0"/>
              <a:buChar char=""/>
              <a:defRPr/>
            </a:pPr>
            <a:r>
              <a:rPr lang="en-US" sz="2800" dirty="0">
                <a:ea typeface="ＭＳ Ｐゴシック" charset="0"/>
              </a:rPr>
              <a:t>Restrictive fluid regimen</a:t>
            </a:r>
          </a:p>
          <a:p>
            <a:pPr>
              <a:buFont typeface="Wingdings 2" charset="0"/>
              <a:buChar char=""/>
              <a:defRPr/>
            </a:pPr>
            <a:r>
              <a:rPr lang="en-US" sz="2800" dirty="0">
                <a:ea typeface="ＭＳ Ｐゴシック" charset="0"/>
              </a:rPr>
              <a:t>Vasoconstrictors</a:t>
            </a:r>
          </a:p>
          <a:p>
            <a:pPr>
              <a:buFont typeface="Wingdings 2" charset="0"/>
              <a:buChar char=""/>
              <a:defRPr/>
            </a:pPr>
            <a:r>
              <a:rPr lang="en-US" sz="2800" dirty="0">
                <a:ea typeface="ＭＳ Ｐゴシック" charset="0"/>
              </a:rPr>
              <a:t>Colloids</a:t>
            </a:r>
          </a:p>
          <a:p>
            <a:pPr>
              <a:buFont typeface="Wingdings 2" charset="0"/>
              <a:buChar char=""/>
              <a:defRPr/>
            </a:pPr>
            <a:r>
              <a:rPr lang="en-US" sz="2800" dirty="0">
                <a:ea typeface="ＭＳ Ｐゴシック" charset="0"/>
              </a:rPr>
              <a:t>Fluid balance in 1</a:t>
            </a:r>
            <a:r>
              <a:rPr lang="en-US" sz="2800" baseline="30000" dirty="0">
                <a:ea typeface="ＭＳ Ｐゴシック" charset="0"/>
              </a:rPr>
              <a:t>st</a:t>
            </a:r>
            <a:r>
              <a:rPr lang="en-US" sz="2800" dirty="0">
                <a:ea typeface="ＭＳ Ｐゴシック" charset="0"/>
              </a:rPr>
              <a:t> 24 </a:t>
            </a:r>
            <a:r>
              <a:rPr lang="en-US" sz="2800" dirty="0" err="1">
                <a:ea typeface="ＭＳ Ｐゴシック" charset="0"/>
              </a:rPr>
              <a:t>hrs</a:t>
            </a:r>
            <a:r>
              <a:rPr lang="en-US" sz="2800" dirty="0">
                <a:ea typeface="ＭＳ Ｐゴシック" charset="0"/>
              </a:rPr>
              <a:t> not more than 20ml/kg</a:t>
            </a:r>
          </a:p>
          <a:p>
            <a:pPr>
              <a:buFont typeface="Wingdings 2" charset="0"/>
              <a:buChar char=""/>
              <a:defRPr/>
            </a:pPr>
            <a:r>
              <a:rPr lang="en-US" sz="2800" dirty="0">
                <a:ea typeface="ＭＳ Ｐゴシック" charset="0"/>
              </a:rPr>
              <a:t>No need to maintain urine output &gt; 0.5ml/kg</a:t>
            </a:r>
          </a:p>
          <a:p>
            <a:pPr>
              <a:buFont typeface="Wingdings 2" charset="0"/>
              <a:buChar char=""/>
              <a:defRPr/>
            </a:pPr>
            <a:r>
              <a:rPr lang="en-US" sz="2800" dirty="0">
                <a:ea typeface="ＭＳ Ｐゴシック" charset="0"/>
              </a:rPr>
              <a:t>Goal directed therapy</a:t>
            </a:r>
          </a:p>
          <a:p>
            <a:pPr lvl="1">
              <a:buFont typeface="Wingdings 2" charset="0"/>
              <a:buChar char=""/>
              <a:defRPr/>
            </a:pPr>
            <a:r>
              <a:rPr lang="en-US" sz="2800" dirty="0">
                <a:ea typeface="ＭＳ Ｐゴシック" charset="0"/>
              </a:rPr>
              <a:t>Esophageal </a:t>
            </a:r>
            <a:r>
              <a:rPr lang="en-US" sz="2800" dirty="0" err="1">
                <a:ea typeface="ＭＳ Ｐゴシック" charset="0"/>
              </a:rPr>
              <a:t>doppler</a:t>
            </a:r>
            <a:endParaRPr lang="en-US" sz="2800" dirty="0">
              <a:ea typeface="ＭＳ Ｐゴシック" charset="0"/>
            </a:endParaRPr>
          </a:p>
        </p:txBody>
      </p:sp>
      <p:pic>
        <p:nvPicPr>
          <p:cNvPr id="4" name="Content Placeholder 4">
            <a:extLst>
              <a:ext uri="{FF2B5EF4-FFF2-40B4-BE49-F238E27FC236}">
                <a16:creationId xmlns:a16="http://schemas.microsoft.com/office/drawing/2014/main" xmlns="" id="{F3143A13-096C-4899-B7EE-1EB3AB08B85D}"/>
              </a:ext>
            </a:extLst>
          </p:cNvPr>
          <p:cNvPicPr>
            <a:picLocks noChangeAspect="1"/>
          </p:cNvPicPr>
          <p:nvPr/>
        </p:nvPicPr>
        <p:blipFill rotWithShape="1">
          <a:blip r:embed="rId2"/>
          <a:srcRect l="466" t="6618" r="-32804" b="4034"/>
          <a:stretch/>
        </p:blipFill>
        <p:spPr>
          <a:xfrm>
            <a:off x="710065" y="1122217"/>
            <a:ext cx="11952258" cy="5147954"/>
          </a:xfrm>
          <a:prstGeom prst="rect">
            <a:avLst/>
          </a:prstGeom>
        </p:spPr>
      </p:pic>
    </p:spTree>
    <p:extLst>
      <p:ext uri="{BB962C8B-B14F-4D97-AF65-F5344CB8AC3E}">
        <p14:creationId xmlns:p14="http://schemas.microsoft.com/office/powerpoint/2010/main" xmlns="" val="32306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669F5-6076-4C40-9076-901F53BB280F}"/>
              </a:ext>
            </a:extLst>
          </p:cNvPr>
          <p:cNvSpPr>
            <a:spLocks noGrp="1"/>
          </p:cNvSpPr>
          <p:nvPr>
            <p:ph type="title"/>
          </p:nvPr>
        </p:nvSpPr>
        <p:spPr>
          <a:xfrm>
            <a:off x="518601" y="646380"/>
            <a:ext cx="10515600" cy="1325563"/>
          </a:xfrm>
        </p:spPr>
        <p:txBody>
          <a:bodyPr>
            <a:noAutofit/>
          </a:bodyPr>
          <a:lstStyle/>
          <a:p>
            <a:r>
              <a:rPr lang="en-US" sz="3600" b="1" dirty="0"/>
              <a:t>You are cruising well with a stable SpO2 of 94%, suddenly you heard the surgeon shouting that the lung has come up, what is your DD and how will you manage?</a:t>
            </a:r>
            <a:endParaRPr lang="en-IN" sz="3600" b="1" dirty="0"/>
          </a:p>
        </p:txBody>
      </p:sp>
      <p:sp>
        <p:nvSpPr>
          <p:cNvPr id="3" name="Content Placeholder 2">
            <a:extLst>
              <a:ext uri="{FF2B5EF4-FFF2-40B4-BE49-F238E27FC236}">
                <a16:creationId xmlns:a16="http://schemas.microsoft.com/office/drawing/2014/main" xmlns="" id="{F328966C-D680-4EE6-9F34-990D51C8640A}"/>
              </a:ext>
            </a:extLst>
          </p:cNvPr>
          <p:cNvSpPr>
            <a:spLocks noGrp="1"/>
          </p:cNvSpPr>
          <p:nvPr>
            <p:ph idx="1"/>
          </p:nvPr>
        </p:nvSpPr>
        <p:spPr>
          <a:xfrm>
            <a:off x="518601" y="3762670"/>
            <a:ext cx="10515600" cy="1478801"/>
          </a:xfrm>
        </p:spPr>
        <p:txBody>
          <a:bodyPr>
            <a:normAutofit/>
          </a:bodyPr>
          <a:lstStyle/>
          <a:p>
            <a:r>
              <a:rPr lang="en-IN" dirty="0"/>
              <a:t>Assuming that a left DLT was inserted – the most probable malposition is DLT slipping out ( too out) resulting in loss of lung isolation or it has slipped and entered the right side</a:t>
            </a:r>
          </a:p>
        </p:txBody>
      </p:sp>
    </p:spTree>
    <p:extLst>
      <p:ext uri="{BB962C8B-B14F-4D97-AF65-F5344CB8AC3E}">
        <p14:creationId xmlns:p14="http://schemas.microsoft.com/office/powerpoint/2010/main" xmlns="" val="38598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ADB5F-6739-4CA5-8420-701CB8A52F06}"/>
              </a:ext>
            </a:extLst>
          </p:cNvPr>
          <p:cNvSpPr>
            <a:spLocks noGrp="1"/>
          </p:cNvSpPr>
          <p:nvPr>
            <p:ph type="title"/>
          </p:nvPr>
        </p:nvSpPr>
        <p:spPr/>
        <p:txBody>
          <a:bodyPr/>
          <a:lstStyle/>
          <a:p>
            <a:r>
              <a:rPr lang="en-IN" dirty="0" err="1"/>
              <a:t>Malpositions</a:t>
            </a:r>
            <a:r>
              <a:rPr lang="en-IN" dirty="0"/>
              <a:t>  (Too much out &amp; Opposite side)</a:t>
            </a:r>
          </a:p>
        </p:txBody>
      </p:sp>
      <p:sp>
        <p:nvSpPr>
          <p:cNvPr id="3" name="Content Placeholder 2">
            <a:extLst>
              <a:ext uri="{FF2B5EF4-FFF2-40B4-BE49-F238E27FC236}">
                <a16:creationId xmlns:a16="http://schemas.microsoft.com/office/drawing/2014/main" xmlns="" id="{91F6EB60-2010-4B55-AA7B-7243649007CE}"/>
              </a:ext>
            </a:extLst>
          </p:cNvPr>
          <p:cNvSpPr>
            <a:spLocks noGrp="1"/>
          </p:cNvSpPr>
          <p:nvPr>
            <p:ph idx="1"/>
          </p:nvPr>
        </p:nvSpPr>
        <p:spPr>
          <a:xfrm>
            <a:off x="838199" y="1825625"/>
            <a:ext cx="8044544" cy="4836432"/>
          </a:xfrm>
        </p:spPr>
        <p:txBody>
          <a:bodyPr>
            <a:normAutofit fontScale="92500" lnSpcReduction="10000"/>
          </a:bodyPr>
          <a:lstStyle/>
          <a:p>
            <a:r>
              <a:rPr lang="en-IN" dirty="0"/>
              <a:t>Issues : loss of lung collapse on operated side</a:t>
            </a:r>
          </a:p>
          <a:p>
            <a:pPr marL="0" indent="0">
              <a:buNone/>
            </a:pPr>
            <a:r>
              <a:rPr lang="en-IN" dirty="0"/>
              <a:t>        loss of lung isolation resulting in </a:t>
            </a:r>
          </a:p>
          <a:p>
            <a:pPr marL="0" indent="0">
              <a:buNone/>
            </a:pPr>
            <a:r>
              <a:rPr lang="en-IN" dirty="0"/>
              <a:t>        </a:t>
            </a:r>
            <a:r>
              <a:rPr lang="en-IN" b="1" dirty="0">
                <a:solidFill>
                  <a:srgbClr val="FF0000"/>
                </a:solidFill>
              </a:rPr>
              <a:t>contamination </a:t>
            </a:r>
            <a:r>
              <a:rPr lang="en-IN" dirty="0"/>
              <a:t>of opposite lung which is dependent </a:t>
            </a:r>
          </a:p>
          <a:p>
            <a:r>
              <a:rPr lang="en-IN" dirty="0"/>
              <a:t>Action : inform the surgeon, call for help &amp; FOB</a:t>
            </a:r>
          </a:p>
          <a:p>
            <a:pPr marL="0" indent="0">
              <a:buNone/>
            </a:pPr>
            <a:r>
              <a:rPr lang="en-IN" dirty="0"/>
              <a:t>   Try additional inflation of bronchial cuff</a:t>
            </a:r>
          </a:p>
          <a:p>
            <a:pPr marL="0" indent="0">
              <a:buNone/>
            </a:pPr>
            <a:r>
              <a:rPr lang="en-IN" dirty="0"/>
              <a:t>   Immediate suction, ask the surgeon whether he can feel DLT in LMB</a:t>
            </a:r>
          </a:p>
          <a:p>
            <a:pPr marL="0" indent="0">
              <a:buNone/>
            </a:pPr>
            <a:r>
              <a:rPr lang="en-IN" dirty="0"/>
              <a:t>   if not  Deflate the bronchial cuff &amp; advance</a:t>
            </a:r>
          </a:p>
          <a:p>
            <a:pPr marL="0" indent="0">
              <a:buNone/>
            </a:pPr>
            <a:endParaRPr lang="en-IN" dirty="0"/>
          </a:p>
          <a:p>
            <a:pPr marL="0" indent="0">
              <a:buNone/>
            </a:pPr>
            <a:r>
              <a:rPr lang="en-IN" b="1" dirty="0">
                <a:solidFill>
                  <a:srgbClr val="FF0000"/>
                </a:solidFill>
              </a:rPr>
              <a:t>Ideally by FOB – go through bronchial lumen- identify primary carina - reposition</a:t>
            </a:r>
          </a:p>
          <a:p>
            <a:endParaRPr lang="en-IN" dirty="0"/>
          </a:p>
        </p:txBody>
      </p:sp>
      <p:pic>
        <p:nvPicPr>
          <p:cNvPr id="4" name="Picture 3">
            <a:extLst>
              <a:ext uri="{FF2B5EF4-FFF2-40B4-BE49-F238E27FC236}">
                <a16:creationId xmlns:a16="http://schemas.microsoft.com/office/drawing/2014/main" xmlns="" id="{9C12CDA7-2274-41A3-BF08-01A38BF8074E}"/>
              </a:ext>
            </a:extLst>
          </p:cNvPr>
          <p:cNvPicPr>
            <a:picLocks noChangeAspect="1"/>
          </p:cNvPicPr>
          <p:nvPr/>
        </p:nvPicPr>
        <p:blipFill>
          <a:blip r:embed="rId2"/>
          <a:stretch>
            <a:fillRect/>
          </a:stretch>
        </p:blipFill>
        <p:spPr>
          <a:xfrm rot="16200000">
            <a:off x="8644125" y="1182554"/>
            <a:ext cx="2499026" cy="2754582"/>
          </a:xfrm>
          <a:prstGeom prst="rect">
            <a:avLst/>
          </a:prstGeom>
        </p:spPr>
      </p:pic>
      <p:pic>
        <p:nvPicPr>
          <p:cNvPr id="5" name="Picture 4">
            <a:extLst>
              <a:ext uri="{FF2B5EF4-FFF2-40B4-BE49-F238E27FC236}">
                <a16:creationId xmlns:a16="http://schemas.microsoft.com/office/drawing/2014/main" xmlns="" id="{AE81BE60-190F-4961-8567-6CA1A1F1098C}"/>
              </a:ext>
            </a:extLst>
          </p:cNvPr>
          <p:cNvPicPr>
            <a:picLocks noChangeAspect="1"/>
          </p:cNvPicPr>
          <p:nvPr/>
        </p:nvPicPr>
        <p:blipFill>
          <a:blip r:embed="rId3"/>
          <a:stretch>
            <a:fillRect/>
          </a:stretch>
        </p:blipFill>
        <p:spPr>
          <a:xfrm rot="16200000">
            <a:off x="8707872" y="3809769"/>
            <a:ext cx="2371531" cy="2754581"/>
          </a:xfrm>
          <a:prstGeom prst="rect">
            <a:avLst/>
          </a:prstGeom>
        </p:spPr>
      </p:pic>
    </p:spTree>
    <p:extLst>
      <p:ext uri="{BB962C8B-B14F-4D97-AF65-F5344CB8AC3E}">
        <p14:creationId xmlns:p14="http://schemas.microsoft.com/office/powerpoint/2010/main" xmlns="" val="3835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C6317-D0D2-4C49-8A9F-E44191C1A2D6}"/>
              </a:ext>
            </a:extLst>
          </p:cNvPr>
          <p:cNvSpPr>
            <a:spLocks noGrp="1"/>
          </p:cNvSpPr>
          <p:nvPr>
            <p:ph type="title"/>
          </p:nvPr>
        </p:nvSpPr>
        <p:spPr>
          <a:xfrm>
            <a:off x="513708" y="133564"/>
            <a:ext cx="10840092" cy="2147299"/>
          </a:xfrm>
        </p:spPr>
        <p:txBody>
          <a:bodyPr>
            <a:noAutofit/>
          </a:bodyPr>
          <a:lstStyle/>
          <a:p>
            <a:pPr lvl="0"/>
            <a:r>
              <a:rPr lang="en-US" sz="2800" dirty="0"/>
              <a:t>Suddenly you have noted that </a:t>
            </a:r>
            <a:r>
              <a:rPr lang="en-US" sz="2800" b="1" dirty="0"/>
              <a:t>ETCO2 trace has disappeared</a:t>
            </a:r>
            <a:r>
              <a:rPr lang="en-US" sz="2800" dirty="0"/>
              <a:t>, patient has started to desaturate, what will you do?</a:t>
            </a:r>
            <a:br>
              <a:rPr lang="en-US" sz="2800" dirty="0"/>
            </a:br>
            <a:r>
              <a:rPr lang="en-IN" sz="2800" dirty="0"/>
              <a:t/>
            </a:r>
            <a:br>
              <a:rPr lang="en-IN" sz="2800" dirty="0"/>
            </a:br>
            <a:r>
              <a:rPr lang="en-US" sz="2800" dirty="0"/>
              <a:t>On bag ventilation you have realized that you can’t ventilate, what will be your next step?</a:t>
            </a:r>
            <a:endParaRPr lang="en-IN" sz="2800" dirty="0"/>
          </a:p>
        </p:txBody>
      </p:sp>
    </p:spTree>
    <p:extLst>
      <p:ext uri="{BB962C8B-B14F-4D97-AF65-F5344CB8AC3E}">
        <p14:creationId xmlns:p14="http://schemas.microsoft.com/office/powerpoint/2010/main" xmlns="" val="39638952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29F42-B467-44B5-B76E-FBBAAF21099C}"/>
              </a:ext>
            </a:extLst>
          </p:cNvPr>
          <p:cNvSpPr>
            <a:spLocks noGrp="1"/>
          </p:cNvSpPr>
          <p:nvPr>
            <p:ph type="title"/>
          </p:nvPr>
        </p:nvSpPr>
        <p:spPr/>
        <p:txBody>
          <a:bodyPr/>
          <a:lstStyle/>
          <a:p>
            <a:r>
              <a:rPr lang="en-IN" dirty="0"/>
              <a:t>Malposition  – too Out</a:t>
            </a:r>
          </a:p>
        </p:txBody>
      </p:sp>
      <p:sp>
        <p:nvSpPr>
          <p:cNvPr id="3" name="Content Placeholder 2">
            <a:extLst>
              <a:ext uri="{FF2B5EF4-FFF2-40B4-BE49-F238E27FC236}">
                <a16:creationId xmlns:a16="http://schemas.microsoft.com/office/drawing/2014/main" xmlns="" id="{A6741F42-2222-49F9-BD7E-2316E7EADE71}"/>
              </a:ext>
            </a:extLst>
          </p:cNvPr>
          <p:cNvSpPr>
            <a:spLocks noGrp="1"/>
          </p:cNvSpPr>
          <p:nvPr>
            <p:ph sz="half" idx="1"/>
          </p:nvPr>
        </p:nvSpPr>
        <p:spPr>
          <a:xfrm>
            <a:off x="838200" y="1825625"/>
            <a:ext cx="7968656" cy="4667250"/>
          </a:xfrm>
        </p:spPr>
        <p:txBody>
          <a:bodyPr>
            <a:normAutofit fontScale="92500"/>
          </a:bodyPr>
          <a:lstStyle/>
          <a:p>
            <a:r>
              <a:rPr lang="en-IN" dirty="0"/>
              <a:t>Loss of lung isolation – contamination of healthy lung</a:t>
            </a:r>
          </a:p>
          <a:p>
            <a:r>
              <a:rPr lang="en-IN" dirty="0"/>
              <a:t>High Paw – as bronchial cuff if occluding tracheal lumen</a:t>
            </a:r>
          </a:p>
          <a:p>
            <a:r>
              <a:rPr lang="en-US" altLang="en-US" dirty="0"/>
              <a:t>When you encounter high Paw</a:t>
            </a:r>
          </a:p>
          <a:p>
            <a:pPr marL="0" indent="0">
              <a:buNone/>
            </a:pPr>
            <a:r>
              <a:rPr lang="en-US" altLang="en-US" dirty="0"/>
              <a:t>1. </a:t>
            </a:r>
            <a:r>
              <a:rPr lang="en-US" altLang="en-US" b="1" dirty="0">
                <a:solidFill>
                  <a:srgbClr val="FF0000"/>
                </a:solidFill>
              </a:rPr>
              <a:t>Rule out </a:t>
            </a:r>
          </a:p>
          <a:p>
            <a:r>
              <a:rPr lang="en-US" altLang="en-US" b="1" dirty="0">
                <a:solidFill>
                  <a:srgbClr val="FF0000"/>
                </a:solidFill>
              </a:rPr>
              <a:t>        Secretions/ blood</a:t>
            </a:r>
          </a:p>
          <a:p>
            <a:r>
              <a:rPr lang="en-US" altLang="en-US" b="1" dirty="0">
                <a:solidFill>
                  <a:srgbClr val="FF0000"/>
                </a:solidFill>
              </a:rPr>
              <a:t>        bronchospasm ( EtCo2)</a:t>
            </a:r>
          </a:p>
          <a:p>
            <a:pPr lvl="1"/>
            <a:r>
              <a:rPr lang="en-US" altLang="en-US" dirty="0"/>
              <a:t>This reestablishes ventilation to either one lung/ both lungs</a:t>
            </a:r>
          </a:p>
          <a:p>
            <a:r>
              <a:rPr lang="en-US" altLang="en-US" dirty="0"/>
              <a:t>Bronchoscope through bronchial lumen. If you see carina – DLT is too out. Deflate the tracheal balloon and advance the DLT to desired bronchus</a:t>
            </a:r>
          </a:p>
        </p:txBody>
      </p:sp>
      <p:pic>
        <p:nvPicPr>
          <p:cNvPr id="5" name="Content Placeholder 4">
            <a:extLst>
              <a:ext uri="{FF2B5EF4-FFF2-40B4-BE49-F238E27FC236}">
                <a16:creationId xmlns:a16="http://schemas.microsoft.com/office/drawing/2014/main" xmlns="" id="{EAED7D5A-4090-4E95-A592-4F88BEC9917D}"/>
              </a:ext>
            </a:extLst>
          </p:cNvPr>
          <p:cNvPicPr>
            <a:picLocks noGrp="1" noChangeAspect="1"/>
          </p:cNvPicPr>
          <p:nvPr>
            <p:ph sz="half" idx="2"/>
          </p:nvPr>
        </p:nvPicPr>
        <p:blipFill>
          <a:blip r:embed="rId2"/>
          <a:stretch>
            <a:fillRect/>
          </a:stretch>
        </p:blipFill>
        <p:spPr>
          <a:xfrm rot="16200000">
            <a:off x="8897049" y="2116096"/>
            <a:ext cx="3023248" cy="3203634"/>
          </a:xfrm>
          <a:prstGeom prst="rect">
            <a:avLst/>
          </a:prstGeom>
        </p:spPr>
      </p:pic>
    </p:spTree>
    <p:extLst>
      <p:ext uri="{BB962C8B-B14F-4D97-AF65-F5344CB8AC3E}">
        <p14:creationId xmlns:p14="http://schemas.microsoft.com/office/powerpoint/2010/main" xmlns="" val="22906679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A9EC5-A435-4CDB-95CF-DBD89911ADA7}"/>
              </a:ext>
            </a:extLst>
          </p:cNvPr>
          <p:cNvSpPr>
            <a:spLocks noGrp="1"/>
          </p:cNvSpPr>
          <p:nvPr>
            <p:ph type="title"/>
          </p:nvPr>
        </p:nvSpPr>
        <p:spPr/>
        <p:txBody>
          <a:bodyPr/>
          <a:lstStyle/>
          <a:p>
            <a:r>
              <a:rPr lang="en-IN" dirty="0"/>
              <a:t>Malposition – Too much in </a:t>
            </a:r>
          </a:p>
        </p:txBody>
      </p:sp>
      <p:sp>
        <p:nvSpPr>
          <p:cNvPr id="3" name="Content Placeholder 2">
            <a:extLst>
              <a:ext uri="{FF2B5EF4-FFF2-40B4-BE49-F238E27FC236}">
                <a16:creationId xmlns:a16="http://schemas.microsoft.com/office/drawing/2014/main" xmlns="" id="{8DC90BF6-0404-49AE-A71B-3C45D28B69CE}"/>
              </a:ext>
            </a:extLst>
          </p:cNvPr>
          <p:cNvSpPr>
            <a:spLocks noGrp="1"/>
          </p:cNvSpPr>
          <p:nvPr>
            <p:ph sz="half" idx="1"/>
          </p:nvPr>
        </p:nvSpPr>
        <p:spPr>
          <a:xfrm>
            <a:off x="838200" y="1825625"/>
            <a:ext cx="7761270" cy="4667250"/>
          </a:xfrm>
        </p:spPr>
        <p:txBody>
          <a:bodyPr>
            <a:normAutofit fontScale="92500" lnSpcReduction="10000"/>
          </a:bodyPr>
          <a:lstStyle/>
          <a:p>
            <a:r>
              <a:rPr lang="en-IN" dirty="0"/>
              <a:t>High Paw – desaturation, bag too tight</a:t>
            </a:r>
          </a:p>
          <a:p>
            <a:r>
              <a:rPr lang="en-IN" dirty="0"/>
              <a:t>Inform the surgeon 100% O2, call for help &amp; FOB</a:t>
            </a:r>
          </a:p>
          <a:p>
            <a:r>
              <a:rPr lang="en-US" altLang="en-US" dirty="0"/>
              <a:t>Suction to r/o Secretions/ blood</a:t>
            </a:r>
          </a:p>
          <a:p>
            <a:r>
              <a:rPr lang="en-US" altLang="en-US" dirty="0"/>
              <a:t>Look for and Rx bronchospasm</a:t>
            </a:r>
          </a:p>
          <a:p>
            <a:r>
              <a:rPr lang="en-US" altLang="en-US" dirty="0"/>
              <a:t>Deflate the bronchial cuff and unclamp bronchial lumen. This reestablishes ventilation to either one lung/ both lungs</a:t>
            </a:r>
          </a:p>
          <a:p>
            <a:r>
              <a:rPr lang="en-US" altLang="en-US" dirty="0"/>
              <a:t>FOB through bronchial lumen. If you see carina – DLT is too out. </a:t>
            </a:r>
          </a:p>
          <a:p>
            <a:r>
              <a:rPr lang="en-US" altLang="en-US" dirty="0"/>
              <a:t>If carina is not visualized withdraw till you see carina and advance into desired bronchus</a:t>
            </a:r>
          </a:p>
          <a:p>
            <a:endParaRPr lang="en-IN" dirty="0"/>
          </a:p>
        </p:txBody>
      </p:sp>
      <p:pic>
        <p:nvPicPr>
          <p:cNvPr id="5" name="Content Placeholder 4">
            <a:extLst>
              <a:ext uri="{FF2B5EF4-FFF2-40B4-BE49-F238E27FC236}">
                <a16:creationId xmlns:a16="http://schemas.microsoft.com/office/drawing/2014/main" xmlns="" id="{3E670460-6CDD-4925-99A6-1E287E621259}"/>
              </a:ext>
            </a:extLst>
          </p:cNvPr>
          <p:cNvPicPr>
            <a:picLocks noGrp="1" noChangeAspect="1"/>
          </p:cNvPicPr>
          <p:nvPr>
            <p:ph sz="half" idx="2"/>
          </p:nvPr>
        </p:nvPicPr>
        <p:blipFill>
          <a:blip r:embed="rId2"/>
          <a:stretch>
            <a:fillRect/>
          </a:stretch>
        </p:blipFill>
        <p:spPr>
          <a:xfrm rot="16200000">
            <a:off x="8564638" y="2437865"/>
            <a:ext cx="2944623" cy="2633700"/>
          </a:xfrm>
          <a:prstGeom prst="rect">
            <a:avLst/>
          </a:prstGeom>
        </p:spPr>
      </p:pic>
    </p:spTree>
    <p:extLst>
      <p:ext uri="{BB962C8B-B14F-4D97-AF65-F5344CB8AC3E}">
        <p14:creationId xmlns:p14="http://schemas.microsoft.com/office/powerpoint/2010/main" xmlns="" val="1717492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459.jpg"/>
          <p:cNvPicPr>
            <a:picLocks noGrp="1" noChangeAspect="1"/>
          </p:cNvPicPr>
          <p:nvPr>
            <p:ph idx="1"/>
          </p:nvPr>
        </p:nvPicPr>
        <p:blipFill>
          <a:blip r:embed="rId2">
            <a:extLst>
              <a:ext uri="{28A0092B-C50C-407E-A947-70E740481C1C}">
                <a14:useLocalDpi xmlns="" xmlns:a14="http://schemas.microsoft.com/office/drawing/2010/main" val="0"/>
              </a:ext>
            </a:extLst>
          </a:blip>
          <a:srcRect t="31657" b="31657"/>
          <a:stretch>
            <a:fillRect/>
          </a:stretch>
        </p:blipFill>
        <p:spPr/>
      </p:pic>
    </p:spTree>
    <p:extLst>
      <p:ext uri="{BB962C8B-B14F-4D97-AF65-F5344CB8AC3E}">
        <p14:creationId xmlns="" xmlns:p14="http://schemas.microsoft.com/office/powerpoint/2010/main" val="15540285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451B9B6-6B42-452C-B811-2404D8EEE3E5}"/>
              </a:ext>
            </a:extLst>
          </p:cNvPr>
          <p:cNvSpPr>
            <a:spLocks noGrp="1"/>
          </p:cNvSpPr>
          <p:nvPr>
            <p:ph type="title"/>
          </p:nvPr>
        </p:nvSpPr>
        <p:spPr>
          <a:xfrm>
            <a:off x="838200" y="2766218"/>
            <a:ext cx="10515600" cy="1325563"/>
          </a:xfrm>
        </p:spPr>
        <p:txBody>
          <a:bodyPr>
            <a:normAutofit fontScale="90000"/>
          </a:bodyPr>
          <a:lstStyle/>
          <a:p>
            <a:r>
              <a:rPr lang="en-IN" b="1" dirty="0"/>
              <a:t>Surgeon feels</a:t>
            </a:r>
            <a:br>
              <a:rPr lang="en-IN" b="1" dirty="0"/>
            </a:br>
            <a:r>
              <a:rPr lang="en-IN" b="1" dirty="0"/>
              <a:t> “need to proceed with Pneumonectomy”</a:t>
            </a:r>
            <a:r>
              <a:rPr lang="en-IN" dirty="0"/>
              <a:t/>
            </a:r>
            <a:br>
              <a:rPr lang="en-IN" dirty="0"/>
            </a:br>
            <a:r>
              <a:rPr lang="en-IN" dirty="0"/>
              <a:t/>
            </a:r>
            <a:br>
              <a:rPr lang="en-IN" dirty="0"/>
            </a:br>
            <a:r>
              <a:rPr lang="en-IN" dirty="0"/>
              <a:t/>
            </a:r>
            <a:br>
              <a:rPr lang="en-IN" dirty="0"/>
            </a:br>
            <a:r>
              <a:rPr lang="en-IN" dirty="0"/>
              <a:t>What is your plan ? </a:t>
            </a:r>
            <a:br>
              <a:rPr lang="en-IN" dirty="0"/>
            </a:br>
            <a:r>
              <a:rPr lang="en-IN" dirty="0"/>
              <a:t/>
            </a:r>
            <a:br>
              <a:rPr lang="en-IN" dirty="0"/>
            </a:br>
            <a:endParaRPr lang="en-IN" dirty="0"/>
          </a:p>
        </p:txBody>
      </p:sp>
      <p:sp>
        <p:nvSpPr>
          <p:cNvPr id="7" name="TextBox 6">
            <a:extLst>
              <a:ext uri="{FF2B5EF4-FFF2-40B4-BE49-F238E27FC236}">
                <a16:creationId xmlns:a16="http://schemas.microsoft.com/office/drawing/2014/main" xmlns="" id="{0C377023-CF6A-4530-9CE4-B812FF4029C6}"/>
              </a:ext>
            </a:extLst>
          </p:cNvPr>
          <p:cNvSpPr txBox="1"/>
          <p:nvPr/>
        </p:nvSpPr>
        <p:spPr>
          <a:xfrm>
            <a:off x="1027386" y="4319750"/>
            <a:ext cx="10137228" cy="2308324"/>
          </a:xfrm>
          <a:prstGeom prst="rect">
            <a:avLst/>
          </a:prstGeom>
          <a:noFill/>
        </p:spPr>
        <p:txBody>
          <a:bodyPr wrap="square" rtlCol="0">
            <a:spAutoFit/>
          </a:bodyPr>
          <a:lstStyle/>
          <a:p>
            <a:pPr marL="571500" indent="-571500">
              <a:buFont typeface="Arial" panose="020B0604020202020204" pitchFamily="34" charset="0"/>
              <a:buChar char="•"/>
            </a:pPr>
            <a:r>
              <a:rPr lang="en-IN" sz="3600" dirty="0"/>
              <a:t>Recalculate the PPOFEV1</a:t>
            </a:r>
          </a:p>
          <a:p>
            <a:pPr marL="1028700" lvl="1" indent="-571500">
              <a:buFont typeface="Arial" panose="020B0604020202020204" pitchFamily="34" charset="0"/>
              <a:buChar char="•"/>
            </a:pPr>
            <a:r>
              <a:rPr lang="en-IN" sz="3600" dirty="0"/>
              <a:t>(1-20/42) X 55  = 28.8</a:t>
            </a:r>
          </a:p>
          <a:p>
            <a:pPr marL="571500" indent="-571500">
              <a:buFont typeface="Arial" panose="020B0604020202020204" pitchFamily="34" charset="0"/>
              <a:buChar char="•"/>
            </a:pPr>
            <a:r>
              <a:rPr lang="en-IN" sz="3600" dirty="0"/>
              <a:t>Good suctioning </a:t>
            </a:r>
          </a:p>
          <a:p>
            <a:pPr marL="571500" indent="-571500">
              <a:buFont typeface="Arial" panose="020B0604020202020204" pitchFamily="34" charset="0"/>
              <a:buChar char="•"/>
            </a:pPr>
            <a:r>
              <a:rPr lang="en-IN" sz="3600" dirty="0"/>
              <a:t>Pull the bronchial extension  back into trachea</a:t>
            </a:r>
          </a:p>
        </p:txBody>
      </p:sp>
    </p:spTree>
    <p:extLst>
      <p:ext uri="{BB962C8B-B14F-4D97-AF65-F5344CB8AC3E}">
        <p14:creationId xmlns:p14="http://schemas.microsoft.com/office/powerpoint/2010/main" xmlns="" val="16556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B80C4-154F-494A-8EF6-8CC6668A839C}"/>
              </a:ext>
            </a:extLst>
          </p:cNvPr>
          <p:cNvSpPr>
            <a:spLocks noGrp="1"/>
          </p:cNvSpPr>
          <p:nvPr>
            <p:ph type="title"/>
          </p:nvPr>
        </p:nvSpPr>
        <p:spPr/>
        <p:txBody>
          <a:bodyPr/>
          <a:lstStyle/>
          <a:p>
            <a:r>
              <a:rPr lang="en-US" dirty="0"/>
              <a:t>Does this patient need post op ventilation?</a:t>
            </a:r>
            <a:endParaRPr lang="en-IN" dirty="0"/>
          </a:p>
        </p:txBody>
      </p:sp>
      <p:sp>
        <p:nvSpPr>
          <p:cNvPr id="5" name="Content Placeholder 4">
            <a:extLst>
              <a:ext uri="{FF2B5EF4-FFF2-40B4-BE49-F238E27FC236}">
                <a16:creationId xmlns:a16="http://schemas.microsoft.com/office/drawing/2014/main" xmlns="" id="{42D4F7A0-2703-4466-AE2A-CA06B25B785A}"/>
              </a:ext>
            </a:extLst>
          </p:cNvPr>
          <p:cNvSpPr>
            <a:spLocks noGrp="1"/>
          </p:cNvSpPr>
          <p:nvPr>
            <p:ph idx="1"/>
          </p:nvPr>
        </p:nvSpPr>
        <p:spPr>
          <a:xfrm>
            <a:off x="838200" y="1825625"/>
            <a:ext cx="10515600" cy="3313934"/>
          </a:xfrm>
        </p:spPr>
        <p:txBody>
          <a:bodyPr/>
          <a:lstStyle/>
          <a:p>
            <a:r>
              <a:rPr lang="en-IN" dirty="0"/>
              <a:t>No </a:t>
            </a:r>
          </a:p>
          <a:p>
            <a:r>
              <a:rPr lang="en-IN" dirty="0"/>
              <a:t>This patients predicted post operative FEV1</a:t>
            </a:r>
          </a:p>
          <a:p>
            <a:r>
              <a:rPr lang="en-IN" dirty="0"/>
              <a:t>(1- 10/42) x 55 = 41.9% </a:t>
            </a:r>
          </a:p>
          <a:p>
            <a:r>
              <a:rPr lang="en-IN" dirty="0"/>
              <a:t>As it is more than 40% he can be extubated</a:t>
            </a:r>
          </a:p>
          <a:p>
            <a:pPr lvl="1"/>
            <a:r>
              <a:rPr lang="en-IN" dirty="0"/>
              <a:t>Ideally we need to count only the functional segments – if the left lower lobe is totally destroyed the pre op FEVI will have only minor changes secondary to pain and inflammation</a:t>
            </a:r>
          </a:p>
          <a:p>
            <a:endParaRPr lang="en-IN" dirty="0"/>
          </a:p>
        </p:txBody>
      </p:sp>
    </p:spTree>
    <p:extLst>
      <p:ext uri="{BB962C8B-B14F-4D97-AF65-F5344CB8AC3E}">
        <p14:creationId xmlns:p14="http://schemas.microsoft.com/office/powerpoint/2010/main" xmlns="" val="11206565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124C3-9548-423F-A975-D3BEB368FB57}"/>
              </a:ext>
            </a:extLst>
          </p:cNvPr>
          <p:cNvSpPr>
            <a:spLocks noGrp="1"/>
          </p:cNvSpPr>
          <p:nvPr>
            <p:ph type="title"/>
          </p:nvPr>
        </p:nvSpPr>
        <p:spPr/>
        <p:txBody>
          <a:bodyPr>
            <a:normAutofit/>
          </a:bodyPr>
          <a:lstStyle/>
          <a:p>
            <a:r>
              <a:rPr lang="en-US" dirty="0"/>
              <a:t>Why it is important to control pain?</a:t>
            </a:r>
            <a:br>
              <a:rPr lang="en-US" dirty="0"/>
            </a:br>
            <a:r>
              <a:rPr lang="en-US" dirty="0"/>
              <a:t>How do you manage the post op pain relief?</a:t>
            </a:r>
            <a:endParaRPr lang="en-IN" dirty="0"/>
          </a:p>
        </p:txBody>
      </p:sp>
      <p:sp>
        <p:nvSpPr>
          <p:cNvPr id="3" name="Content Placeholder 2">
            <a:extLst>
              <a:ext uri="{FF2B5EF4-FFF2-40B4-BE49-F238E27FC236}">
                <a16:creationId xmlns:a16="http://schemas.microsoft.com/office/drawing/2014/main" xmlns="" id="{D11F33BE-C177-42CD-AEB2-097118571480}"/>
              </a:ext>
            </a:extLst>
          </p:cNvPr>
          <p:cNvSpPr>
            <a:spLocks noGrp="1"/>
          </p:cNvSpPr>
          <p:nvPr>
            <p:ph idx="1"/>
          </p:nvPr>
        </p:nvSpPr>
        <p:spPr/>
        <p:txBody>
          <a:bodyPr/>
          <a:lstStyle/>
          <a:p>
            <a:r>
              <a:rPr lang="en-US" dirty="0"/>
              <a:t>Thoracotomy is often performed in patients with preexisting lung disease such as lung cancer and COPD. </a:t>
            </a:r>
          </a:p>
          <a:p>
            <a:r>
              <a:rPr lang="en-US" dirty="0"/>
              <a:t>It is associated with the potential for severe pain, further impairment of lung function, delayed recovery and the occurrence of chronic pain.</a:t>
            </a:r>
          </a:p>
          <a:p>
            <a:r>
              <a:rPr lang="en-US" dirty="0"/>
              <a:t>Post operative pulmonary complications are important cause of morbidity and mortality</a:t>
            </a:r>
            <a:endParaRPr lang="en-IN" dirty="0"/>
          </a:p>
        </p:txBody>
      </p:sp>
    </p:spTree>
    <p:extLst>
      <p:ext uri="{BB962C8B-B14F-4D97-AF65-F5344CB8AC3E}">
        <p14:creationId xmlns:p14="http://schemas.microsoft.com/office/powerpoint/2010/main" xmlns="" val="42708769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28C25-7A29-4471-AF94-894028171B02}"/>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Post operative pain management</a:t>
            </a:r>
          </a:p>
        </p:txBody>
      </p:sp>
      <p:sp>
        <p:nvSpPr>
          <p:cNvPr id="3" name="Content Placeholder 2">
            <a:extLst>
              <a:ext uri="{FF2B5EF4-FFF2-40B4-BE49-F238E27FC236}">
                <a16:creationId xmlns:a16="http://schemas.microsoft.com/office/drawing/2014/main" xmlns="" id="{A29CEFA6-C338-473F-9E61-131450203625}"/>
              </a:ext>
            </a:extLst>
          </p:cNvPr>
          <p:cNvSpPr>
            <a:spLocks noGrp="1"/>
          </p:cNvSpPr>
          <p:nvPr>
            <p:ph idx="1"/>
          </p:nvPr>
        </p:nvSpPr>
        <p:spPr>
          <a:xfrm>
            <a:off x="1213945" y="2157632"/>
            <a:ext cx="10139855" cy="2508961"/>
          </a:xfrm>
          <a:effectLst>
            <a:outerShdw blurRad="25400" dir="17880000">
              <a:srgbClr val="000000">
                <a:alpha val="46000"/>
              </a:srgbClr>
            </a:outerShdw>
          </a:effectLst>
        </p:spPr>
        <p:txBody>
          <a:bodyPr rtlCol="0">
            <a:noAutofit/>
          </a:bodyPr>
          <a:lstStyle/>
          <a:p>
            <a:pPr>
              <a:buFont typeface="Wingdings 2" charset="0"/>
              <a:buChar char=""/>
              <a:defRPr/>
            </a:pPr>
            <a:r>
              <a:rPr lang="en-US" sz="2400" dirty="0">
                <a:ea typeface="ＭＳ Ｐゴシック" charset="0"/>
              </a:rPr>
              <a:t>Epidural – gold standard</a:t>
            </a:r>
          </a:p>
          <a:p>
            <a:pPr lvl="1">
              <a:buFont typeface="Wingdings 2" charset="0"/>
              <a:buChar char=""/>
              <a:defRPr/>
            </a:pPr>
            <a:r>
              <a:rPr lang="en-US" sz="2400" dirty="0">
                <a:ea typeface="ＭＳ Ｐゴシック" charset="0"/>
              </a:rPr>
              <a:t>Advantage – excellent pain relief, attenuates stress response preserve lung and GI function</a:t>
            </a:r>
          </a:p>
          <a:p>
            <a:pPr lvl="1">
              <a:buFont typeface="Wingdings 2" charset="0"/>
              <a:buChar char=""/>
              <a:defRPr/>
            </a:pPr>
            <a:r>
              <a:rPr lang="en-US" sz="2400" dirty="0">
                <a:ea typeface="ＭＳ Ｐゴシック" charset="0"/>
              </a:rPr>
              <a:t>Disadvantage – hypotension, motor weakness, urinary retention, </a:t>
            </a:r>
            <a:r>
              <a:rPr lang="en-US" sz="2400" dirty="0" err="1">
                <a:ea typeface="ＭＳ Ｐゴシック" charset="0"/>
              </a:rPr>
              <a:t>ipsilateral</a:t>
            </a:r>
            <a:r>
              <a:rPr lang="en-US" sz="2400" dirty="0">
                <a:ea typeface="ＭＳ Ｐゴシック" charset="0"/>
              </a:rPr>
              <a:t> shoulder pain</a:t>
            </a:r>
          </a:p>
          <a:p>
            <a:pPr marL="38100" indent="0">
              <a:buFont typeface="Wingdings 2" charset="0"/>
              <a:buNone/>
              <a:defRPr/>
            </a:pPr>
            <a:endParaRPr lang="en-US" sz="2400" dirty="0">
              <a:ea typeface="ＭＳ Ｐゴシック" charset="0"/>
            </a:endParaRPr>
          </a:p>
        </p:txBody>
      </p:sp>
    </p:spTree>
    <p:extLst>
      <p:ext uri="{BB962C8B-B14F-4D97-AF65-F5344CB8AC3E}">
        <p14:creationId xmlns:p14="http://schemas.microsoft.com/office/powerpoint/2010/main" xmlns="" val="27944813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FB205-C920-4F44-8A9D-F2916392084C}"/>
              </a:ext>
            </a:extLst>
          </p:cNvPr>
          <p:cNvSpPr>
            <a:spLocks noGrp="1"/>
          </p:cNvSpPr>
          <p:nvPr>
            <p:ph type="title"/>
          </p:nvPr>
        </p:nvSpPr>
        <p:spPr/>
        <p:txBody>
          <a:bodyPr>
            <a:normAutofit/>
          </a:bodyPr>
          <a:lstStyle/>
          <a:p>
            <a:r>
              <a:rPr lang="en-US" dirty="0"/>
              <a:t>How will you establish Thoracic Epidural Analgesia in this case?</a:t>
            </a:r>
            <a:endParaRPr lang="en-IN" dirty="0"/>
          </a:p>
        </p:txBody>
      </p:sp>
      <p:sp>
        <p:nvSpPr>
          <p:cNvPr id="3" name="Content Placeholder 2">
            <a:extLst>
              <a:ext uri="{FF2B5EF4-FFF2-40B4-BE49-F238E27FC236}">
                <a16:creationId xmlns:a16="http://schemas.microsoft.com/office/drawing/2014/main" xmlns="" id="{764B35D3-54A4-4E8A-AE5D-C6FD4700D565}"/>
              </a:ext>
            </a:extLst>
          </p:cNvPr>
          <p:cNvSpPr>
            <a:spLocks noGrp="1"/>
          </p:cNvSpPr>
          <p:nvPr>
            <p:ph idx="1"/>
          </p:nvPr>
        </p:nvSpPr>
        <p:spPr/>
        <p:txBody>
          <a:bodyPr>
            <a:normAutofit fontScale="92500" lnSpcReduction="20000"/>
          </a:bodyPr>
          <a:lstStyle/>
          <a:p>
            <a:r>
              <a:rPr lang="en-IN" dirty="0"/>
              <a:t>I will explain the postoperative analgesia options and take consent</a:t>
            </a:r>
          </a:p>
          <a:p>
            <a:r>
              <a:rPr lang="en-IN" dirty="0"/>
              <a:t>I will check Platelet count PT, </a:t>
            </a:r>
            <a:r>
              <a:rPr lang="en-IN" dirty="0" err="1"/>
              <a:t>aPTT</a:t>
            </a:r>
            <a:r>
              <a:rPr lang="en-IN" dirty="0"/>
              <a:t>, TC DC to rule out infection and coagulation abnormality</a:t>
            </a:r>
          </a:p>
          <a:p>
            <a:r>
              <a:rPr lang="en-IN" dirty="0"/>
              <a:t>Establish 16 G iv and 20 G arterial line and ASA std monitoring</a:t>
            </a:r>
          </a:p>
          <a:p>
            <a:r>
              <a:rPr lang="en-IN" dirty="0"/>
              <a:t>Position – sitting up, feet rested on a foot stool, head flexed, assistant supporting</a:t>
            </a:r>
          </a:p>
          <a:p>
            <a:r>
              <a:rPr lang="en-IN" dirty="0"/>
              <a:t>Identify T6 – 7 space . Inject lignocaine 2% to topicalize</a:t>
            </a:r>
          </a:p>
          <a:p>
            <a:r>
              <a:rPr lang="en-IN" dirty="0"/>
              <a:t>Paramedian/ Midline approach – use 18 G </a:t>
            </a:r>
            <a:r>
              <a:rPr lang="en-IN" dirty="0" err="1"/>
              <a:t>touhy</a:t>
            </a:r>
            <a:r>
              <a:rPr lang="en-IN" dirty="0"/>
              <a:t> needle LOR technique. Advance the catheter 3 -4 cm into the space. Test dose with 3 ml 2% lidocaine with 5 mcg/ml adrenaline</a:t>
            </a:r>
          </a:p>
          <a:p>
            <a:r>
              <a:rPr lang="en-IN" dirty="0"/>
              <a:t>Give additional 3 ml 0.25% bupivacaine – look for segmental analgesia from T3 to T8</a:t>
            </a:r>
          </a:p>
        </p:txBody>
      </p:sp>
    </p:spTree>
    <p:extLst>
      <p:ext uri="{BB962C8B-B14F-4D97-AF65-F5344CB8AC3E}">
        <p14:creationId xmlns:p14="http://schemas.microsoft.com/office/powerpoint/2010/main" xmlns="" val="27202410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198EA-ABA1-436E-9315-EA416FA4CBA5}"/>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ea typeface="ＭＳ Ｐゴシック" charset="0"/>
              </a:rPr>
              <a:t>Other Methods</a:t>
            </a:r>
          </a:p>
        </p:txBody>
      </p:sp>
      <p:sp>
        <p:nvSpPr>
          <p:cNvPr id="3" name="Content Placeholder 2">
            <a:extLst>
              <a:ext uri="{FF2B5EF4-FFF2-40B4-BE49-F238E27FC236}">
                <a16:creationId xmlns:a16="http://schemas.microsoft.com/office/drawing/2014/main" xmlns="" id="{FE4E9C83-28BE-4AB6-9A7A-3C0CCA60E134}"/>
              </a:ext>
            </a:extLst>
          </p:cNvPr>
          <p:cNvSpPr>
            <a:spLocks noGrp="1"/>
          </p:cNvSpPr>
          <p:nvPr>
            <p:ph idx="1"/>
          </p:nvPr>
        </p:nvSpPr>
        <p:spPr>
          <a:xfrm>
            <a:off x="914400" y="1731963"/>
            <a:ext cx="10353675" cy="4824764"/>
          </a:xfrm>
          <a:effectLst>
            <a:outerShdw blurRad="25400" dir="17880000">
              <a:srgbClr val="000000">
                <a:alpha val="46000"/>
              </a:srgbClr>
            </a:outerShdw>
          </a:effectLst>
        </p:spPr>
        <p:txBody>
          <a:bodyPr rtlCol="0">
            <a:normAutofit fontScale="92500" lnSpcReduction="10000"/>
          </a:bodyPr>
          <a:lstStyle/>
          <a:p>
            <a:pPr>
              <a:buFont typeface="Wingdings 2" charset="0"/>
              <a:buChar char=""/>
              <a:defRPr/>
            </a:pPr>
            <a:r>
              <a:rPr lang="en-US" dirty="0" err="1">
                <a:ea typeface="ＭＳ Ｐゴシック" charset="0"/>
              </a:rPr>
              <a:t>Intrathecal</a:t>
            </a:r>
            <a:r>
              <a:rPr lang="en-US" dirty="0">
                <a:ea typeface="ＭＳ Ｐゴシック" charset="0"/>
              </a:rPr>
              <a:t> morphine ( 200 -500 mcg, preservative free)</a:t>
            </a:r>
          </a:p>
          <a:p>
            <a:pPr lvl="1">
              <a:buFont typeface="Wingdings 2" charset="0"/>
              <a:buChar char=""/>
              <a:defRPr/>
            </a:pPr>
            <a:r>
              <a:rPr lang="en-US" dirty="0">
                <a:ea typeface="ＭＳ Ｐゴシック" charset="0"/>
              </a:rPr>
              <a:t>Significant analgesia for about 24 hours</a:t>
            </a:r>
          </a:p>
          <a:p>
            <a:pPr lvl="1">
              <a:buFont typeface="Wingdings 2" charset="0"/>
              <a:buChar char=""/>
              <a:defRPr/>
            </a:pPr>
            <a:r>
              <a:rPr lang="en-US" dirty="0">
                <a:ea typeface="ＭＳ Ｐゴシック" charset="0"/>
              </a:rPr>
              <a:t>Pruritus (35%) nausea (25%) respiratory depression (3%)</a:t>
            </a:r>
          </a:p>
          <a:p>
            <a:pPr>
              <a:buFont typeface="Wingdings 2" charset="0"/>
              <a:buChar char=""/>
              <a:defRPr/>
            </a:pPr>
            <a:r>
              <a:rPr lang="en-US" dirty="0">
                <a:ea typeface="ＭＳ Ｐゴシック" charset="0"/>
              </a:rPr>
              <a:t>Intercostal nerve block</a:t>
            </a:r>
          </a:p>
          <a:p>
            <a:pPr lvl="1">
              <a:buFont typeface="Wingdings 2" charset="0"/>
              <a:buChar char=""/>
              <a:defRPr/>
            </a:pPr>
            <a:r>
              <a:rPr lang="en-US" dirty="0">
                <a:ea typeface="ＭＳ Ｐゴシック" charset="0"/>
              </a:rPr>
              <a:t>Multiple level(5)</a:t>
            </a:r>
          </a:p>
          <a:p>
            <a:pPr lvl="1">
              <a:buFont typeface="Wingdings 2" charset="0"/>
              <a:buChar char=""/>
              <a:defRPr/>
            </a:pPr>
            <a:r>
              <a:rPr lang="en-US" dirty="0">
                <a:ea typeface="ＭＳ Ｐゴシック" charset="0"/>
              </a:rPr>
              <a:t>Not very effective for chronic pain</a:t>
            </a:r>
          </a:p>
          <a:p>
            <a:pPr>
              <a:buFont typeface="Wingdings 2" charset="0"/>
              <a:buChar char=""/>
              <a:defRPr/>
            </a:pPr>
            <a:r>
              <a:rPr lang="en-US" dirty="0">
                <a:ea typeface="ＭＳ Ｐゴシック" charset="0"/>
              </a:rPr>
              <a:t>Intravenous opioids</a:t>
            </a:r>
          </a:p>
          <a:p>
            <a:pPr lvl="1">
              <a:buFont typeface="Wingdings 2" charset="0"/>
              <a:buChar char=""/>
              <a:defRPr/>
            </a:pPr>
            <a:r>
              <a:rPr lang="en-US" dirty="0">
                <a:ea typeface="ＭＳ Ｐゴシック" charset="0"/>
              </a:rPr>
              <a:t>PCA/ </a:t>
            </a:r>
            <a:r>
              <a:rPr lang="en-US" dirty="0" err="1">
                <a:ea typeface="ＭＳ Ｐゴシック" charset="0"/>
              </a:rPr>
              <a:t>painbuster</a:t>
            </a:r>
            <a:r>
              <a:rPr lang="en-US" dirty="0">
                <a:ea typeface="ＭＳ Ｐゴシック" charset="0"/>
              </a:rPr>
              <a:t> or </a:t>
            </a:r>
            <a:r>
              <a:rPr lang="en-US" dirty="0" err="1">
                <a:ea typeface="ＭＳ Ｐゴシック" charset="0"/>
              </a:rPr>
              <a:t>dorsifuser</a:t>
            </a:r>
            <a:endParaRPr lang="en-US" dirty="0">
              <a:ea typeface="ＭＳ Ｐゴシック" charset="0"/>
            </a:endParaRPr>
          </a:p>
          <a:p>
            <a:pPr>
              <a:buFont typeface="Wingdings 2" charset="0"/>
              <a:buChar char=""/>
              <a:defRPr/>
            </a:pPr>
            <a:r>
              <a:rPr lang="en-US" dirty="0">
                <a:ea typeface="ＭＳ Ｐゴシック" charset="0"/>
              </a:rPr>
              <a:t>NSAID</a:t>
            </a:r>
          </a:p>
          <a:p>
            <a:pPr lvl="1">
              <a:buFont typeface="Wingdings 2" charset="0"/>
              <a:buChar char=""/>
              <a:defRPr/>
            </a:pPr>
            <a:r>
              <a:rPr lang="en-US" dirty="0" err="1">
                <a:ea typeface="ＭＳ Ｐゴシック" charset="0"/>
              </a:rPr>
              <a:t>Ipsilateral</a:t>
            </a:r>
            <a:r>
              <a:rPr lang="en-US" dirty="0">
                <a:ea typeface="ＭＳ Ｐゴシック" charset="0"/>
              </a:rPr>
              <a:t> shoulder pain</a:t>
            </a:r>
          </a:p>
          <a:p>
            <a:pPr>
              <a:buFont typeface="Wingdings 2" charset="0"/>
              <a:buChar char=""/>
              <a:defRPr/>
            </a:pPr>
            <a:r>
              <a:rPr lang="en-US" dirty="0">
                <a:ea typeface="ＭＳ Ｐゴシック" charset="0"/>
              </a:rPr>
              <a:t>Multimodal </a:t>
            </a:r>
          </a:p>
          <a:p>
            <a:pPr>
              <a:buFont typeface="Wingdings 2" charset="0"/>
              <a:buChar char=""/>
              <a:defRPr/>
            </a:pPr>
            <a:r>
              <a:rPr lang="en-US" dirty="0">
                <a:ea typeface="ＭＳ Ｐゴシック" charset="0"/>
              </a:rPr>
              <a:t>Fascial plane blocks</a:t>
            </a:r>
          </a:p>
        </p:txBody>
      </p:sp>
    </p:spTree>
    <p:extLst>
      <p:ext uri="{BB962C8B-B14F-4D97-AF65-F5344CB8AC3E}">
        <p14:creationId xmlns:p14="http://schemas.microsoft.com/office/powerpoint/2010/main" xmlns="" val="28439373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B1897-66EE-44CF-85EE-2B032C89FB6D}"/>
              </a:ext>
            </a:extLst>
          </p:cNvPr>
          <p:cNvSpPr>
            <a:spLocks noGrp="1"/>
          </p:cNvSpPr>
          <p:nvPr>
            <p:ph type="title"/>
          </p:nvPr>
        </p:nvSpPr>
        <p:spPr>
          <a:effectLst>
            <a:outerShdw blurRad="25400" dir="17880000">
              <a:srgbClr val="000000">
                <a:alpha val="46000"/>
              </a:srgbClr>
            </a:outerShdw>
          </a:effectLst>
        </p:spPr>
        <p:txBody>
          <a:bodyPr rtlCol="0">
            <a:normAutofit/>
          </a:bodyPr>
          <a:lstStyle/>
          <a:p>
            <a:pPr>
              <a:defRPr/>
            </a:pPr>
            <a:r>
              <a:rPr lang="en-US" dirty="0"/>
              <a:t>Can you compare TEA with Thoracic PVB?</a:t>
            </a:r>
            <a:endParaRPr lang="en-US" dirty="0">
              <a:ea typeface="ＭＳ Ｐゴシック" charset="0"/>
            </a:endParaRPr>
          </a:p>
        </p:txBody>
      </p:sp>
      <p:sp>
        <p:nvSpPr>
          <p:cNvPr id="3" name="Content Placeholder 2">
            <a:extLst>
              <a:ext uri="{FF2B5EF4-FFF2-40B4-BE49-F238E27FC236}">
                <a16:creationId xmlns:a16="http://schemas.microsoft.com/office/drawing/2014/main" xmlns="" id="{6853C475-11B0-4F4E-B78C-49F6BBD22567}"/>
              </a:ext>
            </a:extLst>
          </p:cNvPr>
          <p:cNvSpPr>
            <a:spLocks noGrp="1"/>
          </p:cNvSpPr>
          <p:nvPr>
            <p:ph idx="1"/>
          </p:nvPr>
        </p:nvSpPr>
        <p:spPr>
          <a:effectLst>
            <a:outerShdw blurRad="25400" dir="17880000">
              <a:srgbClr val="000000">
                <a:alpha val="46000"/>
              </a:srgbClr>
            </a:outerShdw>
          </a:effectLst>
        </p:spPr>
        <p:txBody>
          <a:bodyPr rtlCol="0">
            <a:normAutofit/>
          </a:bodyPr>
          <a:lstStyle/>
          <a:p>
            <a:pPr marL="0" indent="0">
              <a:buNone/>
              <a:defRPr/>
            </a:pPr>
            <a:r>
              <a:rPr lang="en-US" sz="2400" dirty="0">
                <a:ea typeface="ＭＳ Ｐゴシック" charset="0"/>
              </a:rPr>
              <a:t>Paravertebral block</a:t>
            </a:r>
          </a:p>
          <a:p>
            <a:pPr marL="0" indent="0">
              <a:buNone/>
              <a:defRPr/>
            </a:pPr>
            <a:endParaRPr lang="en-US" sz="2400" dirty="0">
              <a:ea typeface="ＭＳ Ｐゴシック" charset="0"/>
            </a:endParaRPr>
          </a:p>
          <a:p>
            <a:pPr>
              <a:buFont typeface="Wingdings 2" charset="0"/>
              <a:buChar char=""/>
              <a:defRPr/>
            </a:pPr>
            <a:r>
              <a:rPr lang="en-US" sz="2400" dirty="0">
                <a:ea typeface="ＭＳ Ｐゴシック" charset="0"/>
              </a:rPr>
              <a:t>As efficacious as epidural</a:t>
            </a:r>
          </a:p>
          <a:p>
            <a:pPr>
              <a:buFont typeface="Wingdings 2" charset="0"/>
              <a:buChar char=""/>
              <a:defRPr/>
            </a:pPr>
            <a:r>
              <a:rPr lang="en-US" sz="2400" dirty="0">
                <a:ea typeface="ＭＳ Ｐゴシック" charset="0"/>
              </a:rPr>
              <a:t>Less block failure</a:t>
            </a:r>
          </a:p>
          <a:p>
            <a:pPr>
              <a:buFont typeface="Wingdings 2" charset="0"/>
              <a:buChar char=""/>
              <a:defRPr/>
            </a:pPr>
            <a:r>
              <a:rPr lang="en-US" sz="2400" dirty="0">
                <a:ea typeface="ＭＳ Ｐゴシック" charset="0"/>
              </a:rPr>
              <a:t>No hypotension, urinary retention, motor weakness</a:t>
            </a:r>
          </a:p>
          <a:p>
            <a:pPr>
              <a:buFont typeface="Wingdings 2" charset="0"/>
              <a:buChar char=""/>
              <a:defRPr/>
            </a:pPr>
            <a:r>
              <a:rPr lang="en-US" sz="2400" dirty="0">
                <a:ea typeface="ＭＳ Ｐゴシック" charset="0"/>
              </a:rPr>
              <a:t>Timing – land mark/ USG or surgeon</a:t>
            </a:r>
          </a:p>
          <a:p>
            <a:pPr>
              <a:buFont typeface="Wingdings 2" charset="0"/>
              <a:buChar char=""/>
              <a:defRPr/>
            </a:pPr>
            <a:r>
              <a:rPr lang="en-US" sz="2400" dirty="0">
                <a:ea typeface="ＭＳ Ｐゴシック" charset="0"/>
              </a:rPr>
              <a:t>Safe in coagulopathy</a:t>
            </a:r>
          </a:p>
          <a:p>
            <a:pPr>
              <a:buFont typeface="Wingdings 2" charset="0"/>
              <a:buChar char=""/>
              <a:defRPr/>
            </a:pPr>
            <a:r>
              <a:rPr lang="en-US" sz="2400" dirty="0">
                <a:ea typeface="ＭＳ Ｐゴシック" charset="0"/>
              </a:rPr>
              <a:t>CI - infection</a:t>
            </a:r>
          </a:p>
        </p:txBody>
      </p:sp>
    </p:spTree>
    <p:extLst>
      <p:ext uri="{BB962C8B-B14F-4D97-AF65-F5344CB8AC3E}">
        <p14:creationId xmlns:p14="http://schemas.microsoft.com/office/powerpoint/2010/main" xmlns="" val="19568127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2A8F9-9C82-4674-AE55-D24D590D0B58}"/>
              </a:ext>
            </a:extLst>
          </p:cNvPr>
          <p:cNvSpPr>
            <a:spLocks noGrp="1"/>
          </p:cNvSpPr>
          <p:nvPr>
            <p:ph type="title"/>
          </p:nvPr>
        </p:nvSpPr>
        <p:spPr/>
        <p:txBody>
          <a:bodyPr>
            <a:normAutofit/>
          </a:bodyPr>
          <a:lstStyle/>
          <a:p>
            <a:r>
              <a:rPr lang="en-US" dirty="0"/>
              <a:t>Ultrasound (US)-guided erector spinae plane (ESP) block – fascial plane block</a:t>
            </a:r>
            <a:endParaRPr lang="en-IN" dirty="0"/>
          </a:p>
        </p:txBody>
      </p:sp>
      <p:sp>
        <p:nvSpPr>
          <p:cNvPr id="3" name="Content Placeholder 2">
            <a:extLst>
              <a:ext uri="{FF2B5EF4-FFF2-40B4-BE49-F238E27FC236}">
                <a16:creationId xmlns:a16="http://schemas.microsoft.com/office/drawing/2014/main" xmlns="" id="{97C21BC5-2F67-462D-AC4D-EB9EAAD6B7C9}"/>
              </a:ext>
            </a:extLst>
          </p:cNvPr>
          <p:cNvSpPr>
            <a:spLocks noGrp="1"/>
          </p:cNvSpPr>
          <p:nvPr>
            <p:ph idx="1"/>
          </p:nvPr>
        </p:nvSpPr>
        <p:spPr/>
        <p:txBody>
          <a:bodyPr/>
          <a:lstStyle/>
          <a:p>
            <a:r>
              <a:rPr lang="en-US" dirty="0"/>
              <a:t>local anesthetic (LA) is deposited either superficial or deep to erector spinae muscle (ESM</a:t>
            </a:r>
          </a:p>
          <a:p>
            <a:r>
              <a:rPr lang="en-US" dirty="0"/>
              <a:t>deeper plane deposition close to the midline at the tip of transverse process favors the spread through costotransverse foramina to both dorsal and ventral rami of the thoracic spinal nerves. </a:t>
            </a:r>
          </a:p>
          <a:p>
            <a:r>
              <a:rPr lang="en-US" dirty="0"/>
              <a:t>both cephalad and caudad LA spread is facilitated by the thoracolumbar fascia, which extends across the whole of the posterior thorax and abdomen, and is continuous with the nuchal fascia in the neck</a:t>
            </a:r>
            <a:endParaRPr lang="en-IN" dirty="0"/>
          </a:p>
        </p:txBody>
      </p:sp>
    </p:spTree>
    <p:extLst>
      <p:ext uri="{BB962C8B-B14F-4D97-AF65-F5344CB8AC3E}">
        <p14:creationId xmlns:p14="http://schemas.microsoft.com/office/powerpoint/2010/main" xmlns="" val="3308238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0B4C3-16DB-461A-8DDF-8BC1A9882693}"/>
              </a:ext>
            </a:extLst>
          </p:cNvPr>
          <p:cNvSpPr>
            <a:spLocks noGrp="1"/>
          </p:cNvSpPr>
          <p:nvPr>
            <p:ph type="title"/>
          </p:nvPr>
        </p:nvSpPr>
        <p:spPr/>
        <p:txBody>
          <a:bodyPr/>
          <a:lstStyle/>
          <a:p>
            <a:r>
              <a:rPr lang="en-IN" dirty="0"/>
              <a:t>Erector spinae block with catheter</a:t>
            </a:r>
          </a:p>
        </p:txBody>
      </p:sp>
      <p:pic>
        <p:nvPicPr>
          <p:cNvPr id="4" name="Content Placeholder 3">
            <a:extLst>
              <a:ext uri="{FF2B5EF4-FFF2-40B4-BE49-F238E27FC236}">
                <a16:creationId xmlns:a16="http://schemas.microsoft.com/office/drawing/2014/main" xmlns="" id="{9B4CE75E-8177-411E-91A9-63D755B3DF12}"/>
              </a:ext>
            </a:extLst>
          </p:cNvPr>
          <p:cNvPicPr>
            <a:picLocks noGrp="1" noChangeAspect="1"/>
          </p:cNvPicPr>
          <p:nvPr>
            <p:ph idx="1"/>
          </p:nvPr>
        </p:nvPicPr>
        <p:blipFill>
          <a:blip r:embed="rId2"/>
          <a:stretch>
            <a:fillRect/>
          </a:stretch>
        </p:blipFill>
        <p:spPr>
          <a:xfrm>
            <a:off x="3326292" y="1825625"/>
            <a:ext cx="5539416" cy="4351338"/>
          </a:xfrm>
          <a:prstGeom prst="rect">
            <a:avLst/>
          </a:prstGeom>
        </p:spPr>
      </p:pic>
    </p:spTree>
    <p:extLst>
      <p:ext uri="{BB962C8B-B14F-4D97-AF65-F5344CB8AC3E}">
        <p14:creationId xmlns:p14="http://schemas.microsoft.com/office/powerpoint/2010/main" xmlns="" val="27812271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4289E-DFF5-44E0-B291-B0090CB94B97}"/>
              </a:ext>
            </a:extLst>
          </p:cNvPr>
          <p:cNvSpPr>
            <a:spLocks noGrp="1"/>
          </p:cNvSpPr>
          <p:nvPr>
            <p:ph type="title"/>
          </p:nvPr>
        </p:nvSpPr>
        <p:spPr/>
        <p:txBody>
          <a:bodyPr/>
          <a:lstStyle/>
          <a:p>
            <a:r>
              <a:rPr lang="en-US" dirty="0"/>
              <a:t>Ultrasound-Guided Serratus Anterior Plane Block</a:t>
            </a:r>
            <a:endParaRPr lang="en-IN" dirty="0"/>
          </a:p>
        </p:txBody>
      </p:sp>
      <p:sp>
        <p:nvSpPr>
          <p:cNvPr id="3" name="Content Placeholder 2">
            <a:extLst>
              <a:ext uri="{FF2B5EF4-FFF2-40B4-BE49-F238E27FC236}">
                <a16:creationId xmlns:a16="http://schemas.microsoft.com/office/drawing/2014/main" xmlns="" id="{47EE683A-9FC6-4AE2-9571-0E4BF3C165B5}"/>
              </a:ext>
            </a:extLst>
          </p:cNvPr>
          <p:cNvSpPr>
            <a:spLocks noGrp="1"/>
          </p:cNvSpPr>
          <p:nvPr>
            <p:ph idx="1"/>
          </p:nvPr>
        </p:nvSpPr>
        <p:spPr/>
        <p:txBody>
          <a:bodyPr/>
          <a:lstStyle/>
          <a:p>
            <a:r>
              <a:rPr lang="en-US" dirty="0"/>
              <a:t>Targets the plane above or below the serratus anterior muscle in the midaxillary line</a:t>
            </a:r>
          </a:p>
          <a:p>
            <a:r>
              <a:rPr lang="en-US" dirty="0"/>
              <a:t>Provide analgesia to a hemithorax by blocking the lateral branches of the intercostal nerves</a:t>
            </a:r>
          </a:p>
          <a:p>
            <a:r>
              <a:rPr lang="en-US" dirty="0"/>
              <a:t>Avoid autonomic blockade associated with TEA and the risk of serious complications involving the pleura and central neuraxial structures.</a:t>
            </a:r>
            <a:endParaRPr lang="en-IN" dirty="0"/>
          </a:p>
        </p:txBody>
      </p:sp>
    </p:spTree>
    <p:extLst>
      <p:ext uri="{BB962C8B-B14F-4D97-AF65-F5344CB8AC3E}">
        <p14:creationId xmlns:p14="http://schemas.microsoft.com/office/powerpoint/2010/main" xmlns="" val="311717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20-213436.jpg"/>
          <p:cNvPicPr>
            <a:picLocks noGrp="1" noChangeAspect="1"/>
          </p:cNvPicPr>
          <p:nvPr>
            <p:ph idx="1"/>
          </p:nvPr>
        </p:nvPicPr>
        <p:blipFill>
          <a:blip r:embed="rId2">
            <a:extLst>
              <a:ext uri="{28A0092B-C50C-407E-A947-70E740481C1C}">
                <a14:useLocalDpi xmlns="" xmlns:a14="http://schemas.microsoft.com/office/drawing/2010/main" val="0"/>
              </a:ext>
            </a:extLst>
          </a:blip>
          <a:srcRect t="28577" b="28577"/>
          <a:stretch>
            <a:fillRect/>
          </a:stretch>
        </p:blipFill>
        <p:spPr/>
      </p:pic>
    </p:spTree>
    <p:extLst>
      <p:ext uri="{BB962C8B-B14F-4D97-AF65-F5344CB8AC3E}">
        <p14:creationId xmlns="" xmlns:p14="http://schemas.microsoft.com/office/powerpoint/2010/main" val="1160649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581C113-77C1-465F-AB4F-3C61690576F5}"/>
              </a:ext>
            </a:extLst>
          </p:cNvPr>
          <p:cNvPicPr>
            <a:picLocks noChangeAspect="1"/>
          </p:cNvPicPr>
          <p:nvPr/>
        </p:nvPicPr>
        <p:blipFill>
          <a:blip r:embed="rId2"/>
          <a:stretch>
            <a:fillRect/>
          </a:stretch>
        </p:blipFill>
        <p:spPr>
          <a:xfrm>
            <a:off x="172627" y="1880171"/>
            <a:ext cx="4249630" cy="2944188"/>
          </a:xfrm>
          <a:prstGeom prst="rect">
            <a:avLst/>
          </a:prstGeom>
        </p:spPr>
      </p:pic>
      <p:sp>
        <p:nvSpPr>
          <p:cNvPr id="2" name="Title 1">
            <a:extLst>
              <a:ext uri="{FF2B5EF4-FFF2-40B4-BE49-F238E27FC236}">
                <a16:creationId xmlns:a16="http://schemas.microsoft.com/office/drawing/2014/main" xmlns="" id="{77FCD0F4-2412-4988-B1C2-E54B4D3E0CF1}"/>
              </a:ext>
            </a:extLst>
          </p:cNvPr>
          <p:cNvSpPr>
            <a:spLocks noGrp="1"/>
          </p:cNvSpPr>
          <p:nvPr>
            <p:ph type="title"/>
          </p:nvPr>
        </p:nvSpPr>
        <p:spPr/>
        <p:txBody>
          <a:bodyPr/>
          <a:lstStyle/>
          <a:p>
            <a:r>
              <a:rPr lang="en-IN" dirty="0"/>
              <a:t>Serratus anterior plane block</a:t>
            </a:r>
          </a:p>
        </p:txBody>
      </p:sp>
      <p:pic>
        <p:nvPicPr>
          <p:cNvPr id="5" name="Content Placeholder 4">
            <a:extLst>
              <a:ext uri="{FF2B5EF4-FFF2-40B4-BE49-F238E27FC236}">
                <a16:creationId xmlns:a16="http://schemas.microsoft.com/office/drawing/2014/main" xmlns="" id="{EC8E6B0E-9874-4656-9AED-054834C9803F}"/>
              </a:ext>
            </a:extLst>
          </p:cNvPr>
          <p:cNvPicPr>
            <a:picLocks noGrp="1" noChangeAspect="1"/>
          </p:cNvPicPr>
          <p:nvPr>
            <p:ph idx="1"/>
          </p:nvPr>
        </p:nvPicPr>
        <p:blipFill>
          <a:blip r:embed="rId3"/>
          <a:stretch>
            <a:fillRect/>
          </a:stretch>
        </p:blipFill>
        <p:spPr>
          <a:xfrm>
            <a:off x="3929349" y="3142597"/>
            <a:ext cx="8262651" cy="3833870"/>
          </a:xfrm>
          <a:prstGeom prst="rect">
            <a:avLst/>
          </a:prstGeom>
        </p:spPr>
      </p:pic>
    </p:spTree>
    <p:extLst>
      <p:ext uri="{BB962C8B-B14F-4D97-AF65-F5344CB8AC3E}">
        <p14:creationId xmlns:p14="http://schemas.microsoft.com/office/powerpoint/2010/main" xmlns="" val="35125321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394CC-8D29-4E8F-93B4-51DD0B9BD69B}"/>
              </a:ext>
            </a:extLst>
          </p:cNvPr>
          <p:cNvSpPr>
            <a:spLocks noGrp="1"/>
          </p:cNvSpPr>
          <p:nvPr>
            <p:ph type="title"/>
          </p:nvPr>
        </p:nvSpPr>
        <p:spPr/>
        <p:txBody>
          <a:bodyPr>
            <a:normAutofit/>
          </a:bodyPr>
          <a:lstStyle/>
          <a:p>
            <a:r>
              <a:rPr lang="en-US" sz="3600" dirty="0"/>
              <a:t>What are the things you can suggest to the surgeon to reduce post thoracotomy pain syndrome?</a:t>
            </a:r>
            <a:endParaRPr lang="en-IN" sz="3600" dirty="0"/>
          </a:p>
        </p:txBody>
      </p:sp>
      <p:sp>
        <p:nvSpPr>
          <p:cNvPr id="3" name="Content Placeholder 2">
            <a:extLst>
              <a:ext uri="{FF2B5EF4-FFF2-40B4-BE49-F238E27FC236}">
                <a16:creationId xmlns:a16="http://schemas.microsoft.com/office/drawing/2014/main" xmlns="" id="{4BBB3CBF-0320-4FFF-8FE6-6780D412F3C8}"/>
              </a:ext>
            </a:extLst>
          </p:cNvPr>
          <p:cNvSpPr>
            <a:spLocks noGrp="1"/>
          </p:cNvSpPr>
          <p:nvPr>
            <p:ph idx="1"/>
          </p:nvPr>
        </p:nvSpPr>
        <p:spPr>
          <a:xfrm>
            <a:off x="838200" y="1825625"/>
            <a:ext cx="10515599" cy="3014389"/>
          </a:xfrm>
        </p:spPr>
        <p:txBody>
          <a:bodyPr/>
          <a:lstStyle/>
          <a:p>
            <a:r>
              <a:rPr lang="en-IN" dirty="0"/>
              <a:t>Intercostal nerve damage – rib retraction</a:t>
            </a:r>
          </a:p>
          <a:p>
            <a:r>
              <a:rPr lang="en-IN" dirty="0"/>
              <a:t>Posterolateral thoracotomy results in more damage than a muscle sparing thoracotomy</a:t>
            </a:r>
          </a:p>
          <a:p>
            <a:r>
              <a:rPr lang="en-IN" dirty="0"/>
              <a:t>ICN damage by </a:t>
            </a:r>
            <a:r>
              <a:rPr lang="en-IN" dirty="0" err="1"/>
              <a:t>pericostal</a:t>
            </a:r>
            <a:r>
              <a:rPr lang="en-IN" dirty="0"/>
              <a:t> sutures ( 5</a:t>
            </a:r>
            <a:r>
              <a:rPr lang="en-IN" baseline="30000" dirty="0"/>
              <a:t>th</a:t>
            </a:r>
            <a:r>
              <a:rPr lang="en-IN" dirty="0"/>
              <a:t> &amp; 7</a:t>
            </a:r>
            <a:r>
              <a:rPr lang="en-IN" baseline="30000" dirty="0"/>
              <a:t>th</a:t>
            </a:r>
            <a:r>
              <a:rPr lang="en-IN" dirty="0"/>
              <a:t> rib) – instead of going below 7</a:t>
            </a:r>
            <a:r>
              <a:rPr lang="en-IN" baseline="30000" dirty="0"/>
              <a:t>th</a:t>
            </a:r>
            <a:r>
              <a:rPr lang="en-IN" dirty="0"/>
              <a:t> rib – make holes and go through 6</a:t>
            </a:r>
            <a:r>
              <a:rPr lang="en-IN" baseline="30000" dirty="0"/>
              <a:t>th</a:t>
            </a:r>
            <a:r>
              <a:rPr lang="en-IN" dirty="0"/>
              <a:t> rib</a:t>
            </a:r>
          </a:p>
          <a:p>
            <a:r>
              <a:rPr lang="en-IN" dirty="0"/>
              <a:t>VATS</a:t>
            </a:r>
          </a:p>
        </p:txBody>
      </p:sp>
    </p:spTree>
    <p:extLst>
      <p:ext uri="{BB962C8B-B14F-4D97-AF65-F5344CB8AC3E}">
        <p14:creationId xmlns:p14="http://schemas.microsoft.com/office/powerpoint/2010/main" xmlns="" val="38030852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23DB4-CF06-4F43-9119-1ABE48D55BB9}"/>
              </a:ext>
            </a:extLst>
          </p:cNvPr>
          <p:cNvSpPr>
            <a:spLocks noGrp="1"/>
          </p:cNvSpPr>
          <p:nvPr>
            <p:ph type="title"/>
          </p:nvPr>
        </p:nvSpPr>
        <p:spPr/>
        <p:txBody>
          <a:bodyPr>
            <a:normAutofit/>
          </a:bodyPr>
          <a:lstStyle/>
          <a:p>
            <a:r>
              <a:rPr lang="en-US" dirty="0"/>
              <a:t>What are the post operative complications you expect in this patient?</a:t>
            </a:r>
            <a:endParaRPr lang="en-IN" dirty="0"/>
          </a:p>
        </p:txBody>
      </p:sp>
      <p:sp>
        <p:nvSpPr>
          <p:cNvPr id="3" name="Content Placeholder 2">
            <a:extLst>
              <a:ext uri="{FF2B5EF4-FFF2-40B4-BE49-F238E27FC236}">
                <a16:creationId xmlns:a16="http://schemas.microsoft.com/office/drawing/2014/main" xmlns="" id="{4CFD6B3C-47DA-4EB5-B1F4-C9A567D7692F}"/>
              </a:ext>
            </a:extLst>
          </p:cNvPr>
          <p:cNvSpPr>
            <a:spLocks noGrp="1"/>
          </p:cNvSpPr>
          <p:nvPr>
            <p:ph sz="half" idx="1"/>
          </p:nvPr>
        </p:nvSpPr>
        <p:spPr/>
        <p:txBody>
          <a:bodyPr>
            <a:normAutofit fontScale="77500" lnSpcReduction="20000"/>
          </a:bodyPr>
          <a:lstStyle/>
          <a:p>
            <a:r>
              <a:rPr lang="en-IN" b="1" dirty="0">
                <a:solidFill>
                  <a:srgbClr val="FF0000"/>
                </a:solidFill>
              </a:rPr>
              <a:t>Post operative pain</a:t>
            </a:r>
          </a:p>
          <a:p>
            <a:r>
              <a:rPr lang="en-IN" b="1" dirty="0">
                <a:solidFill>
                  <a:srgbClr val="FF0000"/>
                </a:solidFill>
              </a:rPr>
              <a:t>Atrial fibrillation</a:t>
            </a:r>
          </a:p>
          <a:p>
            <a:r>
              <a:rPr lang="en-IN" b="1" dirty="0">
                <a:solidFill>
                  <a:srgbClr val="FF0000"/>
                </a:solidFill>
              </a:rPr>
              <a:t>Right ventricular dysfunction</a:t>
            </a:r>
          </a:p>
          <a:p>
            <a:r>
              <a:rPr lang="en-IN" b="1" dirty="0">
                <a:solidFill>
                  <a:srgbClr val="FF0000"/>
                </a:solidFill>
              </a:rPr>
              <a:t>Bronchopleural fistula</a:t>
            </a:r>
          </a:p>
          <a:p>
            <a:r>
              <a:rPr lang="en-IN" dirty="0"/>
              <a:t>Vocal cord injury</a:t>
            </a:r>
          </a:p>
          <a:p>
            <a:r>
              <a:rPr lang="en-IN" dirty="0"/>
              <a:t>Wound infection &amp; dehiscence</a:t>
            </a:r>
          </a:p>
          <a:p>
            <a:r>
              <a:rPr lang="en-IN" dirty="0"/>
              <a:t>Prolonged air leaks</a:t>
            </a:r>
          </a:p>
          <a:p>
            <a:r>
              <a:rPr lang="en-IN" dirty="0"/>
              <a:t>Bleeding </a:t>
            </a:r>
          </a:p>
          <a:p>
            <a:r>
              <a:rPr lang="en-IN" dirty="0"/>
              <a:t>Empyema </a:t>
            </a:r>
            <a:r>
              <a:rPr lang="en-IN" dirty="0" err="1"/>
              <a:t>thoracics</a:t>
            </a:r>
            <a:endParaRPr lang="en-IN" dirty="0"/>
          </a:p>
          <a:p>
            <a:r>
              <a:rPr lang="en-IN" dirty="0"/>
              <a:t>Atelectasis, bronchospasm – pneumonia</a:t>
            </a:r>
          </a:p>
          <a:p>
            <a:r>
              <a:rPr lang="en-IN" dirty="0"/>
              <a:t>Type 2 respiratory failure ( Pain, COPD, narcotic effect)</a:t>
            </a:r>
          </a:p>
        </p:txBody>
      </p:sp>
      <p:sp>
        <p:nvSpPr>
          <p:cNvPr id="4" name="Content Placeholder 3">
            <a:extLst>
              <a:ext uri="{FF2B5EF4-FFF2-40B4-BE49-F238E27FC236}">
                <a16:creationId xmlns:a16="http://schemas.microsoft.com/office/drawing/2014/main" xmlns="" id="{44CA82A6-364E-49A1-8B3B-EDC417AA43FE}"/>
              </a:ext>
            </a:extLst>
          </p:cNvPr>
          <p:cNvSpPr>
            <a:spLocks noGrp="1"/>
          </p:cNvSpPr>
          <p:nvPr>
            <p:ph sz="half" idx="2"/>
          </p:nvPr>
        </p:nvSpPr>
        <p:spPr>
          <a:xfrm>
            <a:off x="6377151" y="2694644"/>
            <a:ext cx="5557345" cy="2194582"/>
          </a:xfrm>
        </p:spPr>
        <p:txBody>
          <a:bodyPr>
            <a:normAutofit fontScale="77500" lnSpcReduction="20000"/>
          </a:bodyPr>
          <a:lstStyle/>
          <a:p>
            <a:r>
              <a:rPr lang="en-IN" dirty="0"/>
              <a:t>Post pneumonectomy </a:t>
            </a:r>
          </a:p>
          <a:p>
            <a:r>
              <a:rPr lang="en-IN" dirty="0"/>
              <a:t>Non cardiogenic pulmonary </a:t>
            </a:r>
            <a:r>
              <a:rPr lang="en-IN" dirty="0" err="1"/>
              <a:t>edema</a:t>
            </a:r>
            <a:r>
              <a:rPr lang="en-IN" dirty="0"/>
              <a:t> ( ALI)</a:t>
            </a:r>
          </a:p>
          <a:p>
            <a:r>
              <a:rPr lang="en-IN" dirty="0"/>
              <a:t>Stump dehiscence</a:t>
            </a:r>
          </a:p>
          <a:p>
            <a:r>
              <a:rPr lang="en-IN" dirty="0"/>
              <a:t>Cardiac herniation</a:t>
            </a:r>
          </a:p>
        </p:txBody>
      </p:sp>
    </p:spTree>
    <p:extLst>
      <p:ext uri="{BB962C8B-B14F-4D97-AF65-F5344CB8AC3E}">
        <p14:creationId xmlns:p14="http://schemas.microsoft.com/office/powerpoint/2010/main" xmlns="" val="3423322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69A4233-923A-4575-B46C-E41F6C17FA2E}"/>
              </a:ext>
            </a:extLst>
          </p:cNvPr>
          <p:cNvGrpSpPr/>
          <p:nvPr/>
        </p:nvGrpSpPr>
        <p:grpSpPr>
          <a:xfrm>
            <a:off x="58925" y="102475"/>
            <a:ext cx="8054475" cy="6653049"/>
            <a:chOff x="163564" y="47298"/>
            <a:chExt cx="9581923" cy="6810967"/>
          </a:xfrm>
        </p:grpSpPr>
        <p:pic>
          <p:nvPicPr>
            <p:cNvPr id="4" name="Picture 3">
              <a:extLst>
                <a:ext uri="{FF2B5EF4-FFF2-40B4-BE49-F238E27FC236}">
                  <a16:creationId xmlns:a16="http://schemas.microsoft.com/office/drawing/2014/main" xmlns="" id="{A253A47C-2436-46D8-B5ED-B2C12A41943B}"/>
                </a:ext>
              </a:extLst>
            </p:cNvPr>
            <p:cNvPicPr>
              <a:picLocks noChangeAspect="1"/>
            </p:cNvPicPr>
            <p:nvPr/>
          </p:nvPicPr>
          <p:blipFill>
            <a:blip r:embed="rId2"/>
            <a:stretch>
              <a:fillRect/>
            </a:stretch>
          </p:blipFill>
          <p:spPr>
            <a:xfrm>
              <a:off x="163564" y="47298"/>
              <a:ext cx="4818337" cy="6810967"/>
            </a:xfrm>
            <a:prstGeom prst="roundRect">
              <a:avLst/>
            </a:prstGeom>
          </p:spPr>
        </p:pic>
        <p:pic>
          <p:nvPicPr>
            <p:cNvPr id="5" name="Picture 4">
              <a:extLst>
                <a:ext uri="{FF2B5EF4-FFF2-40B4-BE49-F238E27FC236}">
                  <a16:creationId xmlns:a16="http://schemas.microsoft.com/office/drawing/2014/main" xmlns="" id="{53460CD5-07C0-4F08-9FE3-24F7BC1DEFD8}"/>
                </a:ext>
              </a:extLst>
            </p:cNvPr>
            <p:cNvPicPr>
              <a:picLocks noChangeAspect="1"/>
            </p:cNvPicPr>
            <p:nvPr/>
          </p:nvPicPr>
          <p:blipFill>
            <a:blip r:embed="rId3"/>
            <a:stretch>
              <a:fillRect/>
            </a:stretch>
          </p:blipFill>
          <p:spPr>
            <a:xfrm>
              <a:off x="4997667" y="63064"/>
              <a:ext cx="4747820" cy="6763404"/>
            </a:xfrm>
            <a:prstGeom prst="roundRect">
              <a:avLst/>
            </a:prstGeom>
          </p:spPr>
        </p:pic>
      </p:grpSp>
      <p:sp>
        <p:nvSpPr>
          <p:cNvPr id="7" name="TextBox 6">
            <a:extLst>
              <a:ext uri="{FF2B5EF4-FFF2-40B4-BE49-F238E27FC236}">
                <a16:creationId xmlns:a16="http://schemas.microsoft.com/office/drawing/2014/main" xmlns="" id="{A3E91E78-26DA-4FF7-8F17-B5BA5C6B0E34}"/>
              </a:ext>
            </a:extLst>
          </p:cNvPr>
          <p:cNvSpPr txBox="1"/>
          <p:nvPr/>
        </p:nvSpPr>
        <p:spPr>
          <a:xfrm>
            <a:off x="8195725" y="157648"/>
            <a:ext cx="3830372" cy="3539430"/>
          </a:xfrm>
          <a:prstGeom prst="rect">
            <a:avLst/>
          </a:prstGeom>
          <a:solidFill>
            <a:schemeClr val="accent2">
              <a:lumMod val="60000"/>
              <a:lumOff val="40000"/>
            </a:schemeClr>
          </a:solidFill>
          <a:ln>
            <a:solidFill>
              <a:srgbClr val="FF0000"/>
            </a:solidFill>
          </a:ln>
          <a:scene3d>
            <a:camera prst="orthographicFront"/>
            <a:lightRig rig="threePt" dir="t"/>
          </a:scene3d>
          <a:sp3d>
            <a:bevelT w="165100" prst="coolSlant"/>
          </a:sp3d>
        </p:spPr>
        <p:txBody>
          <a:bodyPr wrap="square" rtlCol="0">
            <a:spAutoFit/>
          </a:bodyPr>
          <a:lstStyle/>
          <a:p>
            <a:r>
              <a:rPr lang="en-IN" sz="3200" b="1" dirty="0">
                <a:solidFill>
                  <a:srgbClr val="FF0000"/>
                </a:solidFill>
              </a:rPr>
              <a:t>6</a:t>
            </a:r>
            <a:r>
              <a:rPr lang="en-IN" sz="3200" b="1" baseline="30000" dirty="0">
                <a:solidFill>
                  <a:srgbClr val="FF0000"/>
                </a:solidFill>
              </a:rPr>
              <a:t>th</a:t>
            </a:r>
            <a:r>
              <a:rPr lang="en-IN" sz="3200" b="1" dirty="0">
                <a:solidFill>
                  <a:srgbClr val="FF0000"/>
                </a:solidFill>
              </a:rPr>
              <a:t> August</a:t>
            </a:r>
          </a:p>
          <a:p>
            <a:r>
              <a:rPr lang="en-IN" sz="3200" b="1" dirty="0">
                <a:solidFill>
                  <a:srgbClr val="FF0000"/>
                </a:solidFill>
              </a:rPr>
              <a:t>  	 </a:t>
            </a:r>
            <a:r>
              <a:rPr lang="en-IN" sz="3200" b="1" dirty="0"/>
              <a:t>Workshops</a:t>
            </a:r>
          </a:p>
          <a:p>
            <a:r>
              <a:rPr lang="en-IN" sz="3200" b="1" dirty="0">
                <a:solidFill>
                  <a:srgbClr val="FF0000"/>
                </a:solidFill>
              </a:rPr>
              <a:t>7</a:t>
            </a:r>
            <a:r>
              <a:rPr lang="en-IN" sz="3200" b="1" baseline="30000" dirty="0">
                <a:solidFill>
                  <a:srgbClr val="FF0000"/>
                </a:solidFill>
              </a:rPr>
              <a:t>th</a:t>
            </a:r>
            <a:r>
              <a:rPr lang="en-IN" sz="3200" b="1" dirty="0">
                <a:solidFill>
                  <a:srgbClr val="FF0000"/>
                </a:solidFill>
              </a:rPr>
              <a:t> August</a:t>
            </a:r>
          </a:p>
          <a:p>
            <a:r>
              <a:rPr lang="en-IN" sz="3200" b="1" dirty="0">
                <a:solidFill>
                  <a:srgbClr val="FF0000"/>
                </a:solidFill>
              </a:rPr>
              <a:t>	</a:t>
            </a:r>
            <a:r>
              <a:rPr lang="en-IN" sz="3200" b="1" dirty="0"/>
              <a:t>   CME</a:t>
            </a:r>
          </a:p>
          <a:p>
            <a:r>
              <a:rPr lang="en-IN" sz="3200" b="1" dirty="0">
                <a:solidFill>
                  <a:srgbClr val="FF0000"/>
                </a:solidFill>
              </a:rPr>
              <a:t>8</a:t>
            </a:r>
            <a:r>
              <a:rPr lang="en-IN" sz="3200" b="1" baseline="30000" dirty="0">
                <a:solidFill>
                  <a:srgbClr val="FF0000"/>
                </a:solidFill>
              </a:rPr>
              <a:t>th</a:t>
            </a:r>
            <a:r>
              <a:rPr lang="en-IN" sz="3200" b="1" dirty="0">
                <a:solidFill>
                  <a:srgbClr val="FF0000"/>
                </a:solidFill>
              </a:rPr>
              <a:t> &amp; 9</a:t>
            </a:r>
            <a:r>
              <a:rPr lang="en-IN" sz="3200" b="1" baseline="30000" dirty="0">
                <a:solidFill>
                  <a:srgbClr val="FF0000"/>
                </a:solidFill>
              </a:rPr>
              <a:t>th</a:t>
            </a:r>
            <a:r>
              <a:rPr lang="en-IN" sz="3200" b="1" dirty="0">
                <a:solidFill>
                  <a:srgbClr val="FF0000"/>
                </a:solidFill>
              </a:rPr>
              <a:t> August</a:t>
            </a:r>
          </a:p>
          <a:p>
            <a:r>
              <a:rPr lang="en-IN" sz="3200" dirty="0">
                <a:solidFill>
                  <a:srgbClr val="FF0000"/>
                </a:solidFill>
              </a:rPr>
              <a:t>	  </a:t>
            </a:r>
            <a:r>
              <a:rPr lang="en-IN" sz="3200" b="1" dirty="0"/>
              <a:t>Conference 	  proceedings</a:t>
            </a:r>
          </a:p>
        </p:txBody>
      </p:sp>
      <p:pic>
        <p:nvPicPr>
          <p:cNvPr id="9" name="Picture 8">
            <a:extLst>
              <a:ext uri="{FF2B5EF4-FFF2-40B4-BE49-F238E27FC236}">
                <a16:creationId xmlns:a16="http://schemas.microsoft.com/office/drawing/2014/main" xmlns="" id="{FD46B18D-6067-48A0-8C6E-3E8A9FA1AB17}"/>
              </a:ext>
            </a:extLst>
          </p:cNvPr>
          <p:cNvPicPr>
            <a:picLocks noChangeAspect="1"/>
          </p:cNvPicPr>
          <p:nvPr/>
        </p:nvPicPr>
        <p:blipFill rotWithShape="1">
          <a:blip r:embed="rId4"/>
          <a:srcRect l="8604" t="1806"/>
          <a:stretch/>
        </p:blipFill>
        <p:spPr>
          <a:xfrm>
            <a:off x="8227256" y="3831018"/>
            <a:ext cx="3842755" cy="2790864"/>
          </a:xfrm>
          <a:prstGeom prst="rect">
            <a:avLst/>
          </a:prstGeom>
          <a:ln>
            <a:solidFill>
              <a:srgbClr val="FF0000"/>
            </a:solidFill>
          </a:ln>
          <a:scene3d>
            <a:camera prst="orthographicFront"/>
            <a:lightRig rig="threePt" dir="t"/>
          </a:scene3d>
          <a:sp3d>
            <a:bevelT/>
          </a:sp3d>
        </p:spPr>
      </p:pic>
    </p:spTree>
    <p:extLst>
      <p:ext uri="{BB962C8B-B14F-4D97-AF65-F5344CB8AC3E}">
        <p14:creationId xmlns:p14="http://schemas.microsoft.com/office/powerpoint/2010/main" xmlns="" val="83319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3561</Words>
  <Application>Microsoft Office PowerPoint</Application>
  <PresentationFormat>Custom</PresentationFormat>
  <Paragraphs>444</Paragraphs>
  <Slides>93</Slides>
  <Notes>11</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Slide 1</vt:lpstr>
      <vt:lpstr>Slide 2</vt:lpstr>
      <vt:lpstr>Slide 3</vt:lpstr>
      <vt:lpstr>Slide 4</vt:lpstr>
      <vt:lpstr>DEFINITION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What is  “ Three leg model” of assessing the patient posted for thoracotomy with regard to tolerability and outcome?</vt:lpstr>
      <vt:lpstr>Risk factors for post operative pulmonary complications</vt:lpstr>
      <vt:lpstr>Respiratory Mechanics</vt:lpstr>
      <vt:lpstr>Lung parenchymal function</vt:lpstr>
      <vt:lpstr>How to assess the Cardio pulmonary reserve?</vt:lpstr>
      <vt:lpstr>How do you assess the tolerance of the proposed lung resection in this patient. </vt:lpstr>
      <vt:lpstr>Role of Perfusion scan</vt:lpstr>
      <vt:lpstr>To summarize the risk factors</vt:lpstr>
      <vt:lpstr>What is your plan of anaesthesia for this patient ?</vt:lpstr>
      <vt:lpstr>    Monitoring</vt:lpstr>
      <vt:lpstr>Anaesthetic technique</vt:lpstr>
      <vt:lpstr>Indications for   OLV </vt:lpstr>
      <vt:lpstr>Describe the various techniques of lung isolation with advantages and disadvantages of each modality?   What lung separation technique you want to use for this patient? </vt:lpstr>
      <vt:lpstr>DLT</vt:lpstr>
      <vt:lpstr>Bronchial blockers</vt:lpstr>
      <vt:lpstr>Single lumen tubes</vt:lpstr>
      <vt:lpstr>What are different sizes of DLT available and How to choose the DLT size?  If this patient’s height is 170 cm</vt:lpstr>
      <vt:lpstr>Selection of DLT sizes</vt:lpstr>
      <vt:lpstr>Which side do you choose? </vt:lpstr>
      <vt:lpstr>Indications for RDLT</vt:lpstr>
      <vt:lpstr>What do you mean by margin of safety &amp; how it impacts in choosing the side ?</vt:lpstr>
      <vt:lpstr>Slide 57</vt:lpstr>
      <vt:lpstr>Describe the technique of DLT insertion and confirmation? </vt:lpstr>
      <vt:lpstr>How do you confirm the correct position of the tube?</vt:lpstr>
      <vt:lpstr>Bronchoscope</vt:lpstr>
      <vt:lpstr>Ultrasound ? </vt:lpstr>
      <vt:lpstr>What are the  complications of DLT? </vt:lpstr>
      <vt:lpstr>Slide 63</vt:lpstr>
      <vt:lpstr>Positioning </vt:lpstr>
      <vt:lpstr>One lung ventilation</vt:lpstr>
      <vt:lpstr>Physiology of one lung ventilation- Summary</vt:lpstr>
      <vt:lpstr>Hypoxia during OLV</vt:lpstr>
      <vt:lpstr>Ventilatory strategies for OLV</vt:lpstr>
      <vt:lpstr>Hypoxia in OLV</vt:lpstr>
      <vt:lpstr>Management of Hypoxia during OLV</vt:lpstr>
      <vt:lpstr>Who is at risk</vt:lpstr>
      <vt:lpstr>Slide 72</vt:lpstr>
      <vt:lpstr>Fluid management in thoracic surgery</vt:lpstr>
      <vt:lpstr>Optimal fluid management</vt:lpstr>
      <vt:lpstr>You are cruising well with a stable SpO2 of 94%, suddenly you heard the surgeon shouting that the lung has come up, what is your DD and how will you manage?</vt:lpstr>
      <vt:lpstr>Malpositions  (Too much out &amp; Opposite side)</vt:lpstr>
      <vt:lpstr>Suddenly you have noted that ETCO2 trace has disappeared, patient has started to desaturate, what will you do?  On bag ventilation you have realized that you can’t ventilate, what will be your next step?</vt:lpstr>
      <vt:lpstr>Malposition  – too Out</vt:lpstr>
      <vt:lpstr>Malposition – Too much in </vt:lpstr>
      <vt:lpstr>Surgeon feels  “need to proceed with Pneumonectomy”   What is your plan ?   </vt:lpstr>
      <vt:lpstr>Does this patient need post op ventilation?</vt:lpstr>
      <vt:lpstr>Why it is important to control pain? How do you manage the post op pain relief?</vt:lpstr>
      <vt:lpstr>Post operative pain management</vt:lpstr>
      <vt:lpstr>How will you establish Thoracic Epidural Analgesia in this case?</vt:lpstr>
      <vt:lpstr>Other Methods</vt:lpstr>
      <vt:lpstr>Can you compare TEA with Thoracic PVB?</vt:lpstr>
      <vt:lpstr>Ultrasound (US)-guided erector spinae plane (ESP) block – fascial plane block</vt:lpstr>
      <vt:lpstr>Erector spinae block with catheter</vt:lpstr>
      <vt:lpstr>Ultrasound-Guided Serratus Anterior Plane Block</vt:lpstr>
      <vt:lpstr>Serratus anterior plane block</vt:lpstr>
      <vt:lpstr>What are the things you can suggest to the surgeon to reduce post thoracotomy pain syndrome?</vt:lpstr>
      <vt:lpstr>What are the post operative complications you expect in this patient?</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Raajesh</dc:creator>
  <cp:lastModifiedBy>psgh</cp:lastModifiedBy>
  <cp:revision>112</cp:revision>
  <cp:lastPrinted>2020-02-21T15:41:01Z</cp:lastPrinted>
  <dcterms:created xsi:type="dcterms:W3CDTF">2020-02-18T13:45:48Z</dcterms:created>
  <dcterms:modified xsi:type="dcterms:W3CDTF">2020-02-22T05:45:14Z</dcterms:modified>
</cp:coreProperties>
</file>